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6" r:id="rId1"/>
    <p:sldMasterId id="2147483860" r:id="rId2"/>
    <p:sldMasterId id="2147483890" r:id="rId3"/>
  </p:sldMasterIdLst>
  <p:notesMasterIdLst>
    <p:notesMasterId r:id="rId19"/>
  </p:notesMasterIdLst>
  <p:handoutMasterIdLst>
    <p:handoutMasterId r:id="rId20"/>
  </p:handoutMasterIdLst>
  <p:sldIdLst>
    <p:sldId id="268" r:id="rId4"/>
    <p:sldId id="281" r:id="rId5"/>
    <p:sldId id="263" r:id="rId6"/>
    <p:sldId id="270" r:id="rId7"/>
    <p:sldId id="269" r:id="rId8"/>
    <p:sldId id="279" r:id="rId9"/>
    <p:sldId id="258" r:id="rId10"/>
    <p:sldId id="277" r:id="rId11"/>
    <p:sldId id="275" r:id="rId12"/>
    <p:sldId id="276" r:id="rId13"/>
    <p:sldId id="259" r:id="rId14"/>
    <p:sldId id="257" r:id="rId15"/>
    <p:sldId id="256" r:id="rId16"/>
    <p:sldId id="282" r:id="rId17"/>
    <p:sldId id="283" r:id="rId1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배민규" initials="배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88C29F-843A-4A94-A9E5-6B1759305476}" v="413" dt="2017-03-22T10:26:05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10"/>
    <p:restoredTop sz="79953" autoAdjust="0"/>
  </p:normalViewPr>
  <p:slideViewPr>
    <p:cSldViewPr snapToGrid="0" snapToObjects="1">
      <p:cViewPr varScale="1">
        <p:scale>
          <a:sx n="91" d="100"/>
          <a:sy n="91" d="100"/>
        </p:scale>
        <p:origin x="19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B2ADEC-8E78-42F5-8742-8D43E17658C2}" type="datetimeFigureOut">
              <a:rPr lang="ko-KR" altLang="en-US" smtClean="0"/>
              <a:t>2017-03-23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B38A5C-DFCE-44D3-BAEB-D53A4FC4C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8835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3EF330-D913-FF42-B3B3-9C861F1760B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5F9EF-FD33-F649-94C7-5522AE3C3F1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8830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Maldives </a:t>
            </a:r>
            <a:r>
              <a:rPr lang="ko-KR" altLang="en-US" dirty="0"/>
              <a:t>팀의 발표를 맞게된 배민규입니다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저희 팀이 구현 할 프로젝트는 위치기반 빅데이터를 이용한 생활패턴 분석 및 추천 서비스이며</a:t>
            </a:r>
            <a:endParaRPr lang="en-US" altLang="ko-KR" dirty="0"/>
          </a:p>
          <a:p>
            <a:r>
              <a:rPr kumimoji="1" lang="ko-KR" altLang="en-US" dirty="0"/>
              <a:t>프로젝트명은 어디가</a:t>
            </a:r>
            <a:r>
              <a:rPr kumimoji="1" lang="en-US" altLang="ko-KR" dirty="0"/>
              <a:t>YOU </a:t>
            </a:r>
            <a:r>
              <a:rPr kumimoji="1" lang="ko-KR" altLang="en-US" dirty="0"/>
              <a:t>입니다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54373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“올드보이”를 좋아하는 친구 </a:t>
            </a:r>
            <a:r>
              <a:rPr lang="en-US" altLang="ko-KR" dirty="0"/>
              <a:t>B, C, D, E </a:t>
            </a:r>
            <a:r>
              <a:rPr lang="ko-KR" altLang="en-US" dirty="0"/>
              <a:t>모두 “내부자들”을 좋아한다고 가정해 봅시다</a:t>
            </a:r>
            <a:r>
              <a:rPr lang="en-US" altLang="ko-KR" dirty="0"/>
              <a:t>. </a:t>
            </a:r>
            <a:r>
              <a:rPr lang="ko-KR" altLang="en-US" dirty="0"/>
              <a:t>그렇다면 “올드보이”와 “내부자들”의 거리는 매우 가깝다고 할 수 있습니다</a:t>
            </a:r>
            <a:r>
              <a:rPr lang="en-US" altLang="ko-KR" dirty="0"/>
              <a:t>. </a:t>
            </a:r>
            <a:r>
              <a:rPr lang="ko-KR" altLang="en-US" dirty="0"/>
              <a:t>따라서 “올드보이”를 좋아하는 친구 </a:t>
            </a:r>
            <a:r>
              <a:rPr lang="en-US" altLang="ko-KR" dirty="0"/>
              <a:t>A</a:t>
            </a:r>
            <a:r>
              <a:rPr lang="ko-KR" altLang="en-US" dirty="0"/>
              <a:t>에게도 “내부자들”을 추천해 줍니다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8164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프로젝트의 기대효과는 다음과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첫번째</a:t>
            </a:r>
            <a:r>
              <a:rPr lang="en-US" altLang="ko-KR" dirty="0"/>
              <a:t>, </a:t>
            </a:r>
            <a:r>
              <a:rPr lang="ko-KR" altLang="en-US" dirty="0"/>
              <a:t>현 위치를 기반으로 사용자에게 알맞은 추천 서비스를 제공하기 때문에 사용자는 주변 정보를 쉽게 획득 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두번째</a:t>
            </a:r>
            <a:r>
              <a:rPr lang="en-US" altLang="ko-KR" dirty="0"/>
              <a:t>, </a:t>
            </a:r>
            <a:r>
              <a:rPr lang="ko-KR" altLang="en-US" dirty="0"/>
              <a:t>사용자의 성향을 이용해 적중률이 높은 타겟 광고할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세번째</a:t>
            </a:r>
            <a:r>
              <a:rPr lang="en-US" altLang="ko-KR" dirty="0"/>
              <a:t>, </a:t>
            </a:r>
            <a:r>
              <a:rPr lang="ko-KR" altLang="en-US" dirty="0"/>
              <a:t>사용자들이 입력한 평가정보를 통해 성별</a:t>
            </a:r>
            <a:r>
              <a:rPr lang="en-US" altLang="ko-KR" dirty="0"/>
              <a:t>, </a:t>
            </a:r>
            <a:r>
              <a:rPr lang="ko-KR" altLang="en-US" dirty="0"/>
              <a:t>나이와 같은 </a:t>
            </a:r>
            <a:r>
              <a:rPr lang="ko-KR" altLang="en-US" dirty="0" err="1"/>
              <a:t>집단별</a:t>
            </a:r>
            <a:r>
              <a:rPr lang="ko-KR" altLang="en-US" dirty="0"/>
              <a:t> 선호도를 파악해 사용자 선호도 분포를 쉽게 확인할 수 있습니다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1939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549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91514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첫번째로 저희 프로젝트의 정의를 소개해 드리겠습니다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저희 프로젝트는 스마트폰 기기를 통해 얻어온 위치 데이터와</a:t>
            </a:r>
            <a:endParaRPr kumimoji="1" lang="en-US" altLang="ko-KR" dirty="0"/>
          </a:p>
          <a:p>
            <a:r>
              <a:rPr kumimoji="1" lang="ko-KR" altLang="en-US" dirty="0"/>
              <a:t>카테고리별 사용자 만족도를 기반으로</a:t>
            </a:r>
            <a:endParaRPr kumimoji="1" lang="en-US" altLang="ko-KR" dirty="0"/>
          </a:p>
          <a:p>
            <a:r>
              <a:rPr kumimoji="1" lang="ko-KR" altLang="en-US" dirty="0"/>
              <a:t>각 사용자들의 성향을 파악하여 그에 알맞은 정보를</a:t>
            </a:r>
            <a:endParaRPr kumimoji="1" lang="en-US" altLang="ko-KR" dirty="0"/>
          </a:p>
          <a:p>
            <a:r>
              <a:rPr kumimoji="1" lang="ko-KR" altLang="en-US" dirty="0"/>
              <a:t>추천</a:t>
            </a:r>
            <a:r>
              <a:rPr kumimoji="1" lang="en-US" altLang="ko-KR" dirty="0"/>
              <a:t>, </a:t>
            </a:r>
            <a:r>
              <a:rPr kumimoji="1" lang="ko-KR" altLang="en-US" dirty="0"/>
              <a:t>제공하는 어플리케이션 및 웹서비스 개발을 프로젝트 정의로 하였습니다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522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저희가 이런 프로젝트를 구상하게 된 계기는</a:t>
            </a:r>
            <a:endParaRPr kumimoji="1" lang="en-US" altLang="ko-KR" dirty="0"/>
          </a:p>
          <a:p>
            <a:r>
              <a:rPr kumimoji="1" lang="en-US" altLang="ko-KR" dirty="0"/>
              <a:t>…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그렇다면 이러한 서비스가 왜 필요할까요</a:t>
            </a:r>
            <a:r>
              <a:rPr kumimoji="1" lang="en-US" altLang="ko-KR" dirty="0"/>
              <a:t>?!</a:t>
            </a:r>
          </a:p>
          <a:p>
            <a:r>
              <a:rPr kumimoji="1" lang="ko-KR" altLang="en-US" dirty="0"/>
              <a:t>요즘의 대규모 정보화 사회의 사람들은 사소한 결정까지도 인터넷 검색에 의존하곤 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거기에 더해서</a:t>
            </a:r>
            <a:r>
              <a:rPr kumimoji="1" lang="en-US" altLang="ko-KR" dirty="0"/>
              <a:t>, </a:t>
            </a:r>
            <a:r>
              <a:rPr kumimoji="1" lang="ko-KR" altLang="en-US" dirty="0"/>
              <a:t>사람들이 ‘어떠한 목적을 가지고 어디로 갈 것이냐’에 대한 결정은</a:t>
            </a:r>
            <a:r>
              <a:rPr kumimoji="1" lang="en-US" altLang="ko-KR" dirty="0"/>
              <a:t>,</a:t>
            </a:r>
            <a:r>
              <a:rPr kumimoji="1" lang="ko-KR" altLang="en-US" dirty="0"/>
              <a:t> 많은 정보가 담겨져 있는 인터넷 검색에 더욱 의존 할 수밖에 없습니다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하지만 이런 방대한 정보들 사이에는 사용자가 보고 싶지 않은 정보나</a:t>
            </a:r>
            <a:r>
              <a:rPr kumimoji="1" lang="en-US" altLang="ko-KR" dirty="0"/>
              <a:t>, </a:t>
            </a:r>
            <a:r>
              <a:rPr kumimoji="1" lang="ko-KR" altLang="en-US" dirty="0"/>
              <a:t>혹은 사용자에게 맞지 않은 정보들이 섞여져 있어 개개인의 취향에 딱 맞는 정보를 찾기는 결코 쉽지 않은 일입니다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  </a:t>
            </a:r>
            <a:r>
              <a:rPr kumimoji="1" lang="ko-KR" altLang="en-US" dirty="0"/>
              <a:t>무자비로 흘러나오는 정보들 사이에서 사용자가 </a:t>
            </a:r>
            <a:r>
              <a:rPr kumimoji="1" lang="ko-KR" altLang="en-US" b="1" dirty="0"/>
              <a:t>원하는 장소</a:t>
            </a:r>
            <a:r>
              <a:rPr kumimoji="1" lang="ko-KR" altLang="en-US" dirty="0"/>
              <a:t>를 좀 더 빠르고 정확히 찾을 수 있는 방법을 찾던 중</a:t>
            </a:r>
            <a:r>
              <a:rPr kumimoji="1" lang="en-US" altLang="ko-KR" dirty="0"/>
              <a:t>, </a:t>
            </a:r>
            <a:r>
              <a:rPr kumimoji="1" lang="ko-KR" altLang="en-US" dirty="0"/>
              <a:t>사람들이 어느 곳에 어떤 목적을 갖고 방문하는지에 대한 정보를 수집하고</a:t>
            </a:r>
            <a:r>
              <a:rPr kumimoji="1" lang="en-US" altLang="ko-KR" dirty="0"/>
              <a:t>, </a:t>
            </a:r>
            <a:r>
              <a:rPr kumimoji="1" lang="ko-KR" altLang="en-US" dirty="0"/>
              <a:t>그렇게 모여진 데이터들을 분석하고 가공하여 사용하는 것을 생각하였습니다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 </a:t>
            </a:r>
            <a:r>
              <a:rPr kumimoji="1" lang="ko-KR" altLang="en-US" dirty="0"/>
              <a:t>그리고 그것을 역으로 어느 곳에 어떤 목적으로 얼마나 많은 사람들이 모였고</a:t>
            </a:r>
            <a:r>
              <a:rPr kumimoji="1" lang="en-US" altLang="ko-KR" dirty="0"/>
              <a:t>, </a:t>
            </a:r>
            <a:r>
              <a:rPr kumimoji="1" lang="ko-KR" altLang="en-US" dirty="0"/>
              <a:t>그 곳에 대한 만족도와 후기 정보를 사용자에게 보여주고</a:t>
            </a:r>
            <a:r>
              <a:rPr kumimoji="1" lang="en-US" altLang="ko-KR" dirty="0"/>
              <a:t>, </a:t>
            </a:r>
            <a:r>
              <a:rPr kumimoji="1" lang="ko-KR" altLang="en-US" dirty="0"/>
              <a:t>각 사용자의 취향을 분석하여 추천해주는 서비스를 생각하였습니다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7300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저희 프로젝트의 기능 소개를 해드리겠습니다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화면은 저희가 만들 어플리케이션을 실행한 스마트폰의 </a:t>
            </a:r>
            <a:r>
              <a:rPr lang="ko-KR" altLang="en-US" dirty="0" err="1"/>
              <a:t>잠금화면입니다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사용자는 </a:t>
            </a:r>
            <a:r>
              <a:rPr lang="ko-KR" altLang="en-US" dirty="0" err="1"/>
              <a:t>잠금화면에서</a:t>
            </a:r>
            <a:r>
              <a:rPr lang="ko-KR" altLang="en-US" dirty="0"/>
              <a:t> 사용자에 맞춰진 타겟 광고를 볼 수 있으며</a:t>
            </a:r>
            <a:endParaRPr lang="en-US" altLang="ko-KR" dirty="0"/>
          </a:p>
          <a:p>
            <a:r>
              <a:rPr lang="ko-KR" altLang="en-US" dirty="0"/>
              <a:t>두번째로는 현 위치에 대한 장소 평가를 </a:t>
            </a:r>
            <a:r>
              <a:rPr lang="ko-KR" altLang="en-US" dirty="0" err="1"/>
              <a:t>잠금화면에서</a:t>
            </a:r>
            <a:r>
              <a:rPr lang="ko-KR" altLang="en-US" dirty="0"/>
              <a:t> 빠르게 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저희가 </a:t>
            </a:r>
            <a:r>
              <a:rPr lang="ko-KR" altLang="en-US" dirty="0" err="1"/>
              <a:t>잠금화면에서</a:t>
            </a:r>
            <a:r>
              <a:rPr lang="ko-KR" altLang="en-US" dirty="0"/>
              <a:t> 장소 평가할 수 있도록 구상한 이유는 </a:t>
            </a:r>
            <a:endParaRPr lang="en-US" altLang="ko-KR" dirty="0"/>
          </a:p>
          <a:p>
            <a:r>
              <a:rPr lang="ko-KR" altLang="en-US" dirty="0"/>
              <a:t>사용자들이 </a:t>
            </a:r>
            <a:r>
              <a:rPr lang="ko-KR" altLang="en-US" dirty="0" err="1"/>
              <a:t>많이보는</a:t>
            </a:r>
            <a:r>
              <a:rPr lang="ko-KR" altLang="en-US" dirty="0"/>
              <a:t> 화면인 </a:t>
            </a:r>
            <a:r>
              <a:rPr lang="ko-KR" altLang="en-US" dirty="0" err="1"/>
              <a:t>잠금화면에서</a:t>
            </a:r>
            <a:r>
              <a:rPr lang="ko-KR" altLang="en-US" dirty="0"/>
              <a:t> 몇번의 조작으로 장소에 대한 평가를 한다면 좀 더 많은 평가 데이터를 얻을 수 있지 않을까 싶어</a:t>
            </a:r>
            <a:endParaRPr lang="en-US" altLang="ko-KR" dirty="0"/>
          </a:p>
          <a:p>
            <a:r>
              <a:rPr lang="ko-KR" altLang="en-US" dirty="0" err="1"/>
              <a:t>잠금화면에서의</a:t>
            </a:r>
            <a:r>
              <a:rPr lang="ko-KR" altLang="en-US" dirty="0"/>
              <a:t> 빠른 평가 방법을 생각했습니다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8253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사용자가 해당 위치에 대한 평가를 시작하면</a:t>
            </a:r>
            <a:endParaRPr lang="en-US" altLang="ko-KR" dirty="0"/>
          </a:p>
          <a:p>
            <a:r>
              <a:rPr lang="ko-KR" altLang="en-US" dirty="0"/>
              <a:t>어플리케이션은 </a:t>
            </a:r>
            <a:endParaRPr lang="en-US" altLang="ko-KR" dirty="0"/>
          </a:p>
          <a:p>
            <a:r>
              <a:rPr lang="ko-KR" altLang="en-US" dirty="0"/>
              <a:t>첫번째로</a:t>
            </a:r>
            <a:r>
              <a:rPr lang="en-US" altLang="ko-KR" dirty="0"/>
              <a:t>, </a:t>
            </a:r>
            <a:r>
              <a:rPr lang="ko-KR" altLang="en-US" dirty="0"/>
              <a:t>스마트폰에서 수집한 위치정보와 사용자의 위치가 일치한지 확인합니다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두번째로는</a:t>
            </a:r>
            <a:r>
              <a:rPr lang="en-US" altLang="ko-KR" dirty="0"/>
              <a:t>,</a:t>
            </a:r>
            <a:r>
              <a:rPr lang="ko-KR" altLang="en-US" dirty="0"/>
              <a:t> 사용자가 해당 장소에 어떤 목적을 가지고 해당 장소에 방문했는지를 확인하며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마지막으로</a:t>
            </a:r>
            <a:r>
              <a:rPr lang="en-US" altLang="ko-KR" dirty="0"/>
              <a:t>,</a:t>
            </a:r>
            <a:r>
              <a:rPr lang="ko-KR" altLang="en-US" dirty="0"/>
              <a:t> 사용자가 선택한 목적에 맞춰진 설문 문항을 보여줘 사용자가 장소에 대한 평가를 하게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장소 평가가 완료한 이후 사용자는 플러스 버튼을 눌러 장소에 대한 리뷰를 등록할 수 있고</a:t>
            </a:r>
            <a:endParaRPr lang="en-US" altLang="ko-KR" dirty="0"/>
          </a:p>
          <a:p>
            <a:r>
              <a:rPr lang="ko-KR" altLang="en-US" dirty="0"/>
              <a:t>리뷰를 하지 않는다면 체크 버튼을 눌러 현재 장소에 대한 평가를 끝낼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1482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다음은 </a:t>
            </a:r>
            <a:r>
              <a:rPr kumimoji="1" lang="ko-KR" altLang="en-US" dirty="0" err="1"/>
              <a:t>잠금화면이</a:t>
            </a:r>
            <a:r>
              <a:rPr kumimoji="1" lang="ko-KR" altLang="en-US" dirty="0"/>
              <a:t> 아닌 저희 어플리케이션을 실행한 예상 화면입니다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어디가</a:t>
            </a:r>
            <a:r>
              <a:rPr kumimoji="1" lang="en-US" altLang="ko-KR" dirty="0"/>
              <a:t>you</a:t>
            </a:r>
            <a:r>
              <a:rPr kumimoji="1" lang="ko-KR" altLang="en-US" dirty="0"/>
              <a:t> 어플리케이션을 실행하면 사용자가 평가한 데이터를 기준으로 사용자에게 맞춰진 장소 추천을 받을 수 있고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특정 성별과 연령대를 가진 사람들이 어떤 일을 할 때 어느 장소가 인기있는지 지도에 표시된 분포도를 통해 쉽게 확인할 수 있습니다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471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프로젝트 구조입니다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저희 프로젝트는 안드로이드 기기를 이용하여 사용자의 위치와 해당 위치에 대한 사용자 만족도를 </a:t>
            </a:r>
            <a:r>
              <a:rPr lang="en-US" altLang="ko-KR" dirty="0"/>
              <a:t>Web Server</a:t>
            </a:r>
            <a:r>
              <a:rPr lang="ko-KR" altLang="en-US" dirty="0"/>
              <a:t>로 전송해 데이터베이스 서버에 저장합니다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빅데이터 서버는 각각의 사용자들이 보낸 만족도 정보가 쌓인 데이터베이스서버에서 추천 알고리즘을 통해 각 사용자에게 알맞은 추천 정보를 도출하며</a:t>
            </a:r>
            <a:endParaRPr lang="en-US" altLang="ko-KR" dirty="0"/>
          </a:p>
          <a:p>
            <a:r>
              <a:rPr lang="ko-KR" altLang="en-US" dirty="0"/>
              <a:t>해당 결과를 웹서버를 통해 사용자나 광고업체에 보여줘 추천 정보나 상권 분석과 같은 서비스를 제공하게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3834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프로젝트의 핵심 구조인 추천 방식에 대해 소개해 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저희가 사용할 추천 방식은 협업 필터링 방식으로</a:t>
            </a:r>
            <a:endParaRPr lang="en-US" altLang="ko-KR" dirty="0"/>
          </a:p>
          <a:p>
            <a:r>
              <a:rPr lang="ko-KR" altLang="en-US" dirty="0"/>
              <a:t>여러 사용자들로부터 받은 데이터들을 이용하여 통계적으로 특정 고객에게 필요한 정보만을 추출하는 방식입니다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이러한 협업 필터링을 이용해 사용자에게 알맞은 장소를 추천할 수 있도록 프로젝트를 구상하고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/>
              <a:t>같은 콘텐츠를 좋아하는 사람은 콘텐츠 취향이 비슷할 것이라는 가정에 기반한 알고리즘</a:t>
            </a:r>
            <a:r>
              <a:rPr lang="en-US" altLang="ko-KR" dirty="0"/>
              <a:t>. ‘</a:t>
            </a:r>
            <a:r>
              <a:rPr lang="ko-KR" altLang="en-US" dirty="0"/>
              <a:t>갑’이 </a:t>
            </a:r>
            <a:r>
              <a:rPr lang="en-US" altLang="ko-KR" dirty="0"/>
              <a:t>A·B </a:t>
            </a:r>
            <a:r>
              <a:rPr lang="ko-KR" altLang="en-US" dirty="0"/>
              <a:t>콘텐츠를 좋아하고 ‘을’이 </a:t>
            </a:r>
            <a:r>
              <a:rPr lang="en-US" altLang="ko-KR" dirty="0"/>
              <a:t>B·C </a:t>
            </a:r>
            <a:r>
              <a:rPr lang="ko-KR" altLang="en-US" dirty="0"/>
              <a:t>콘텐츠를 좋아한다면 갑에게는 </a:t>
            </a:r>
            <a:r>
              <a:rPr lang="en-US" altLang="ko-KR" dirty="0"/>
              <a:t>C</a:t>
            </a:r>
            <a:r>
              <a:rPr lang="ko-KR" altLang="en-US" dirty="0"/>
              <a:t>를</a:t>
            </a:r>
            <a:r>
              <a:rPr lang="en-US" altLang="ko-KR" dirty="0"/>
              <a:t>, </a:t>
            </a:r>
            <a:r>
              <a:rPr lang="ko-KR" altLang="en-US" dirty="0"/>
              <a:t>을에게는 </a:t>
            </a:r>
            <a:r>
              <a:rPr lang="en-US" altLang="ko-KR" dirty="0"/>
              <a:t>A</a:t>
            </a:r>
            <a:r>
              <a:rPr lang="ko-KR" altLang="en-US" dirty="0"/>
              <a:t>를 추천하는 식이다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콘텐츠 평가에 참여하는 사람이 많아지고 데이터가 쌓일수록 추천 정확도가 높아지는 머신 러닝 기술이 적용됐다</a:t>
            </a:r>
            <a:r>
              <a:rPr lang="en-US" altLang="ko-KR" dirty="0"/>
              <a:t>. ‘</a:t>
            </a:r>
            <a:r>
              <a:rPr lang="ko-KR" altLang="en-US" dirty="0"/>
              <a:t>협업 필터링’이라는 이름이 붙은 이유다</a:t>
            </a:r>
            <a:r>
              <a:rPr lang="en-US" altLang="ko-KR" dirty="0"/>
              <a:t>. </a:t>
            </a:r>
            <a:r>
              <a:rPr lang="ko-KR" altLang="en-US" dirty="0"/>
              <a:t>마침 빅데이터 시대로 접어들면서 개인화된 추천 서비스는 더 힘을 받고 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8837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예를 들어 친구 </a:t>
            </a:r>
            <a:r>
              <a:rPr lang="en-US" altLang="ko-KR" dirty="0"/>
              <a:t>A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가 모두 “올드보이”</a:t>
            </a:r>
            <a:r>
              <a:rPr lang="en-US" altLang="ko-KR" dirty="0"/>
              <a:t>, “</a:t>
            </a:r>
            <a:r>
              <a:rPr lang="ko-KR" altLang="en-US" dirty="0"/>
              <a:t>엽기적인 그녀”라는 영화에 </a:t>
            </a:r>
            <a:r>
              <a:rPr lang="en-US" altLang="ko-KR" dirty="0"/>
              <a:t>5</a:t>
            </a:r>
            <a:r>
              <a:rPr lang="ko-KR" altLang="en-US" dirty="0"/>
              <a:t>점을 입력하였다면</a:t>
            </a:r>
            <a:r>
              <a:rPr lang="en-US" altLang="ko-KR" dirty="0"/>
              <a:t>, </a:t>
            </a:r>
            <a:r>
              <a:rPr lang="ko-KR" altLang="en-US" dirty="0"/>
              <a:t>이 둘 사이의 거리는 </a:t>
            </a:r>
            <a:r>
              <a:rPr lang="en-US" altLang="ko-KR" dirty="0"/>
              <a:t>0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반면 </a:t>
            </a:r>
            <a:r>
              <a:rPr lang="en-US" altLang="ko-KR" dirty="0"/>
              <a:t>C</a:t>
            </a:r>
            <a:r>
              <a:rPr lang="ko-KR" altLang="en-US" dirty="0"/>
              <a:t>라는 친구가 “올드보이”에 </a:t>
            </a:r>
            <a:r>
              <a:rPr lang="en-US" altLang="ko-KR" dirty="0"/>
              <a:t>2</a:t>
            </a:r>
            <a:r>
              <a:rPr lang="ko-KR" altLang="en-US" dirty="0"/>
              <a:t>점을 입력하였다면 둘 사이의 거리는 층가하게 되겠죠</a:t>
            </a:r>
            <a:r>
              <a:rPr lang="en-US" altLang="ko-KR" dirty="0"/>
              <a:t>. A</a:t>
            </a:r>
            <a:r>
              <a:rPr lang="ko-KR" altLang="en-US" dirty="0"/>
              <a:t>는 </a:t>
            </a:r>
            <a:r>
              <a:rPr lang="en-US" altLang="ko-KR" dirty="0"/>
              <a:t>C</a:t>
            </a:r>
            <a:r>
              <a:rPr lang="ko-KR" altLang="en-US" dirty="0"/>
              <a:t>와는 다르고 </a:t>
            </a:r>
            <a:r>
              <a:rPr lang="en-US" altLang="ko-KR" dirty="0"/>
              <a:t>B</a:t>
            </a:r>
            <a:r>
              <a:rPr lang="ko-KR" altLang="en-US" dirty="0"/>
              <a:t>와는 유사한 취향을 가지고 있으므로 </a:t>
            </a:r>
            <a:r>
              <a:rPr lang="en-US" altLang="ko-KR" dirty="0"/>
              <a:t>A</a:t>
            </a:r>
            <a:r>
              <a:rPr lang="ko-KR" altLang="en-US" dirty="0"/>
              <a:t>에게 </a:t>
            </a:r>
            <a:r>
              <a:rPr lang="en-US" altLang="ko-KR" dirty="0"/>
              <a:t>B</a:t>
            </a:r>
            <a:r>
              <a:rPr lang="ko-KR" altLang="en-US" dirty="0"/>
              <a:t>가 좋아하는 다른 영화인 “쿵푸팬더”를 추천해 주는 방식입니다</a:t>
            </a:r>
            <a:r>
              <a:rPr lang="en-US" altLang="ko-KR" dirty="0"/>
              <a:t>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F9EF-FD33-F649-94C7-5522AE3C3F15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65343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677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6018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42915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623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5728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7498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8422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9758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342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296369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568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55307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3468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2382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2404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 bwMode="gray">
          <a:xfrm>
            <a:off x="8545286" y="5873326"/>
            <a:ext cx="598714" cy="987315"/>
          </a:xfrm>
          <a:custGeom>
            <a:avLst/>
            <a:gdLst>
              <a:gd name="connsiteX0" fmla="*/ 587828 w 598714"/>
              <a:gd name="connsiteY0" fmla="*/ 0 h 979714"/>
              <a:gd name="connsiteX1" fmla="*/ 598714 w 598714"/>
              <a:gd name="connsiteY1" fmla="*/ 979714 h 979714"/>
              <a:gd name="connsiteX2" fmla="*/ 174171 w 598714"/>
              <a:gd name="connsiteY2" fmla="*/ 968828 h 979714"/>
              <a:gd name="connsiteX3" fmla="*/ 0 w 598714"/>
              <a:gd name="connsiteY3" fmla="*/ 185057 h 979714"/>
              <a:gd name="connsiteX4" fmla="*/ 587828 w 598714"/>
              <a:gd name="connsiteY4" fmla="*/ 0 h 979714"/>
              <a:gd name="connsiteX0" fmla="*/ 595944 w 598714"/>
              <a:gd name="connsiteY0" fmla="*/ 0 h 984674"/>
              <a:gd name="connsiteX1" fmla="*/ 598714 w 598714"/>
              <a:gd name="connsiteY1" fmla="*/ 984674 h 984674"/>
              <a:gd name="connsiteX2" fmla="*/ 174171 w 598714"/>
              <a:gd name="connsiteY2" fmla="*/ 973788 h 984674"/>
              <a:gd name="connsiteX3" fmla="*/ 0 w 598714"/>
              <a:gd name="connsiteY3" fmla="*/ 190017 h 984674"/>
              <a:gd name="connsiteX4" fmla="*/ 595944 w 598714"/>
              <a:gd name="connsiteY4" fmla="*/ 0 h 984674"/>
              <a:gd name="connsiteX0" fmla="*/ 595944 w 598714"/>
              <a:gd name="connsiteY0" fmla="*/ 0 h 987315"/>
              <a:gd name="connsiteX1" fmla="*/ 598714 w 598714"/>
              <a:gd name="connsiteY1" fmla="*/ 984674 h 987315"/>
              <a:gd name="connsiteX2" fmla="*/ 179582 w 598714"/>
              <a:gd name="connsiteY2" fmla="*/ 987315 h 987315"/>
              <a:gd name="connsiteX3" fmla="*/ 0 w 598714"/>
              <a:gd name="connsiteY3" fmla="*/ 190017 h 987315"/>
              <a:gd name="connsiteX4" fmla="*/ 595944 w 598714"/>
              <a:gd name="connsiteY4" fmla="*/ 0 h 98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714" h="987315">
                <a:moveTo>
                  <a:pt x="595944" y="0"/>
                </a:moveTo>
                <a:cubicBezTo>
                  <a:pt x="596867" y="328225"/>
                  <a:pt x="597791" y="656449"/>
                  <a:pt x="598714" y="984674"/>
                </a:cubicBezTo>
                <a:lnTo>
                  <a:pt x="179582" y="987315"/>
                </a:lnTo>
                <a:lnTo>
                  <a:pt x="0" y="190017"/>
                </a:lnTo>
                <a:lnTo>
                  <a:pt x="595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 bwMode="gray">
          <a:xfrm>
            <a:off x="7805057" y="2677886"/>
            <a:ext cx="1342507" cy="3298371"/>
          </a:xfrm>
          <a:custGeom>
            <a:avLst/>
            <a:gdLst>
              <a:gd name="connsiteX0" fmla="*/ 0 w 1338943"/>
              <a:gd name="connsiteY0" fmla="*/ 206828 h 3298371"/>
              <a:gd name="connsiteX1" fmla="*/ 1338943 w 1338943"/>
              <a:gd name="connsiteY1" fmla="*/ 0 h 3298371"/>
              <a:gd name="connsiteX2" fmla="*/ 1328057 w 1338943"/>
              <a:gd name="connsiteY2" fmla="*/ 3102428 h 3298371"/>
              <a:gd name="connsiteX3" fmla="*/ 718457 w 1338943"/>
              <a:gd name="connsiteY3" fmla="*/ 3298371 h 3298371"/>
              <a:gd name="connsiteX4" fmla="*/ 0 w 1338943"/>
              <a:gd name="connsiteY4" fmla="*/ 206828 h 3298371"/>
              <a:gd name="connsiteX0" fmla="*/ 0 w 1342507"/>
              <a:gd name="connsiteY0" fmla="*/ 206828 h 3298371"/>
              <a:gd name="connsiteX1" fmla="*/ 1338943 w 1342507"/>
              <a:gd name="connsiteY1" fmla="*/ 0 h 3298371"/>
              <a:gd name="connsiteX2" fmla="*/ 1338878 w 1342507"/>
              <a:gd name="connsiteY2" fmla="*/ 3097919 h 3298371"/>
              <a:gd name="connsiteX3" fmla="*/ 718457 w 1342507"/>
              <a:gd name="connsiteY3" fmla="*/ 3298371 h 3298371"/>
              <a:gd name="connsiteX4" fmla="*/ 0 w 1342507"/>
              <a:gd name="connsiteY4" fmla="*/ 206828 h 329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2507" h="3298371">
                <a:moveTo>
                  <a:pt x="0" y="206828"/>
                </a:moveTo>
                <a:lnTo>
                  <a:pt x="1338943" y="0"/>
                </a:lnTo>
                <a:cubicBezTo>
                  <a:pt x="1335314" y="1034143"/>
                  <a:pt x="1342507" y="2063776"/>
                  <a:pt x="1338878" y="3097919"/>
                </a:cubicBezTo>
                <a:lnTo>
                  <a:pt x="718457" y="3298371"/>
                </a:lnTo>
                <a:lnTo>
                  <a:pt x="0" y="2068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 bwMode="gray">
          <a:xfrm>
            <a:off x="-10886" y="2917371"/>
            <a:ext cx="8632372" cy="3940629"/>
          </a:xfrm>
          <a:custGeom>
            <a:avLst/>
            <a:gdLst>
              <a:gd name="connsiteX0" fmla="*/ 0 w 8632372"/>
              <a:gd name="connsiteY0" fmla="*/ 3940629 h 3940629"/>
              <a:gd name="connsiteX1" fmla="*/ 2732315 w 8632372"/>
              <a:gd name="connsiteY1" fmla="*/ 783772 h 3940629"/>
              <a:gd name="connsiteX2" fmla="*/ 7696200 w 8632372"/>
              <a:gd name="connsiteY2" fmla="*/ 0 h 3940629"/>
              <a:gd name="connsiteX3" fmla="*/ 8632372 w 8632372"/>
              <a:gd name="connsiteY3" fmla="*/ 3940629 h 3940629"/>
              <a:gd name="connsiteX4" fmla="*/ 0 w 8632372"/>
              <a:gd name="connsiteY4" fmla="*/ 3940629 h 394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2372" h="3940629">
                <a:moveTo>
                  <a:pt x="0" y="3940629"/>
                </a:moveTo>
                <a:lnTo>
                  <a:pt x="2732315" y="783772"/>
                </a:lnTo>
                <a:lnTo>
                  <a:pt x="7696200" y="0"/>
                </a:lnTo>
                <a:lnTo>
                  <a:pt x="8632372" y="3940629"/>
                </a:lnTo>
                <a:lnTo>
                  <a:pt x="0" y="3940629"/>
                </a:ln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649224" y="6419088"/>
            <a:ext cx="7845552" cy="365760"/>
          </a:xfrm>
        </p:spPr>
        <p:txBody>
          <a:bodyPr/>
          <a:lstStyle/>
          <a:p>
            <a:pPr algn="ctr" eaLnBrk="0"/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xfrm>
            <a:off x="8668512" y="6419088"/>
            <a:ext cx="475488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 8"/>
          <p:cNvSpPr/>
          <p:nvPr/>
        </p:nvSpPr>
        <p:spPr bwMode="gray">
          <a:xfrm>
            <a:off x="1772575" y="0"/>
            <a:ext cx="1310936" cy="1115627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0936" h="1115627">
                <a:moveTo>
                  <a:pt x="0" y="0"/>
                </a:moveTo>
                <a:lnTo>
                  <a:pt x="435006" y="1115627"/>
                </a:lnTo>
                <a:lnTo>
                  <a:pt x="1310936" y="645111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 bwMode="gray">
          <a:xfrm>
            <a:off x="-5918" y="0"/>
            <a:ext cx="2019775" cy="1452979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 bwMode="gray">
          <a:xfrm>
            <a:off x="-3132" y="895611"/>
            <a:ext cx="2156565" cy="1399784"/>
          </a:xfrm>
          <a:custGeom>
            <a:avLst/>
            <a:gdLst>
              <a:gd name="connsiteX0" fmla="*/ 2048006 w 2148214"/>
              <a:gd name="connsiteY0" fmla="*/ 0 h 1399784"/>
              <a:gd name="connsiteX1" fmla="*/ 2148214 w 2148214"/>
              <a:gd name="connsiteY1" fmla="*/ 253652 h 1399784"/>
              <a:gd name="connsiteX2" fmla="*/ 0 w 2148214"/>
              <a:gd name="connsiteY2" fmla="*/ 1399784 h 1399784"/>
              <a:gd name="connsiteX3" fmla="*/ 0 w 2148214"/>
              <a:gd name="connsiteY3" fmla="*/ 676405 h 1399784"/>
              <a:gd name="connsiteX4" fmla="*/ 2048006 w 2148214"/>
              <a:gd name="connsiteY4" fmla="*/ 0 h 1399784"/>
              <a:gd name="connsiteX0" fmla="*/ 2048006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48006 w 2156565"/>
              <a:gd name="connsiteY4" fmla="*/ 0 h 1399784"/>
              <a:gd name="connsiteX0" fmla="*/ 2060532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60532 w 2156565"/>
              <a:gd name="connsiteY4" fmla="*/ 0 h 139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6565" h="1399784">
                <a:moveTo>
                  <a:pt x="2060532" y="0"/>
                </a:moveTo>
                <a:lnTo>
                  <a:pt x="2156565" y="247389"/>
                </a:lnTo>
                <a:lnTo>
                  <a:pt x="0" y="1399784"/>
                </a:lnTo>
                <a:lnTo>
                  <a:pt x="0" y="676405"/>
                </a:lnTo>
                <a:lnTo>
                  <a:pt x="20605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xfrm>
            <a:off x="36576" y="36576"/>
            <a:ext cx="1856232" cy="365760"/>
          </a:xfrm>
        </p:spPr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676656" y="1755648"/>
            <a:ext cx="7772400" cy="106984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676656" y="2834640"/>
            <a:ext cx="6437376" cy="59436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868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649224" y="6419088"/>
            <a:ext cx="7845552" cy="365760"/>
          </a:xfrm>
        </p:spPr>
        <p:txBody>
          <a:bodyPr/>
          <a:lstStyle/>
          <a:p>
            <a:pPr algn="ctr" eaLnBrk="0"/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xfrm>
            <a:off x="8668512" y="6419088"/>
            <a:ext cx="475488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xfrm>
            <a:off x="36576" y="36576"/>
            <a:ext cx="1856232" cy="365760"/>
          </a:xfrm>
        </p:spPr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676656" y="1755648"/>
            <a:ext cx="7772400" cy="106984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676656" y="2834640"/>
            <a:ext cx="6437376" cy="59436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89919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109728"/>
            <a:ext cx="5943600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7048"/>
            <a:ext cx="8229600" cy="459943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Oval 6"/>
          <p:cNvSpPr/>
          <p:nvPr/>
        </p:nvSpPr>
        <p:spPr bwMode="gray">
          <a:xfrm>
            <a:off x="3017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 bwMode="gray">
          <a:xfrm>
            <a:off x="7589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 bwMode="gray">
          <a:xfrm>
            <a:off x="12161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 bwMode="gray">
          <a:xfrm>
            <a:off x="76352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 bwMode="gray">
          <a:xfrm>
            <a:off x="80924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 bwMode="gray">
          <a:xfrm>
            <a:off x="85496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060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3438144"/>
            <a:ext cx="7735824" cy="135293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2029968" y="1929384"/>
            <a:ext cx="6419088" cy="1499616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Oval 6"/>
          <p:cNvSpPr/>
          <p:nvPr/>
        </p:nvSpPr>
        <p:spPr bwMode="gray">
          <a:xfrm>
            <a:off x="758952" y="3099816"/>
            <a:ext cx="283464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 bwMode="gray">
          <a:xfrm>
            <a:off x="1216152" y="3099816"/>
            <a:ext cx="283464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 bwMode="gray">
          <a:xfrm>
            <a:off x="1673352" y="3099816"/>
            <a:ext cx="283464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93706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9616" y="73152"/>
            <a:ext cx="6144768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Oval 7"/>
          <p:cNvSpPr/>
          <p:nvPr/>
        </p:nvSpPr>
        <p:spPr bwMode="gray">
          <a:xfrm>
            <a:off x="3017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 bwMode="gray">
          <a:xfrm>
            <a:off x="7589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 bwMode="gray">
          <a:xfrm>
            <a:off x="12161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 bwMode="gray">
          <a:xfrm>
            <a:off x="76352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 bwMode="gray">
          <a:xfrm>
            <a:off x="80924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 bwMode="gray">
          <a:xfrm>
            <a:off x="85496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394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48056" y="1426464"/>
            <a:ext cx="4041648" cy="786384"/>
          </a:xfrm>
        </p:spPr>
        <p:txBody>
          <a:bodyPr anchor="b"/>
          <a:lstStyle>
            <a:lvl1pPr marL="0" indent="0">
              <a:buFont typeface="Arial" pitchFamily="34" charset="0"/>
              <a:buNone/>
              <a:defRPr sz="24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8056" y="2240280"/>
            <a:ext cx="4050792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4599432" y="1426464"/>
            <a:ext cx="4041648" cy="786384"/>
          </a:xfrm>
        </p:spPr>
        <p:txBody>
          <a:bodyPr anchor="b"/>
          <a:lstStyle>
            <a:lvl1pPr marL="0" indent="0">
              <a:buNone/>
              <a:defRPr sz="2400" b="1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9432" y="2240280"/>
            <a:ext cx="4050792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Oval 9"/>
          <p:cNvSpPr/>
          <p:nvPr/>
        </p:nvSpPr>
        <p:spPr bwMode="gray">
          <a:xfrm>
            <a:off x="3017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 bwMode="gray">
          <a:xfrm>
            <a:off x="7589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 bwMode="gray">
          <a:xfrm>
            <a:off x="80924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 bwMode="gray">
          <a:xfrm>
            <a:off x="85496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73152"/>
            <a:ext cx="7004304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1500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109728"/>
            <a:ext cx="700430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Oval 5"/>
          <p:cNvSpPr/>
          <p:nvPr/>
        </p:nvSpPr>
        <p:spPr bwMode="gray">
          <a:xfrm>
            <a:off x="3017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 bwMode="gray">
          <a:xfrm>
            <a:off x="7589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 bwMode="gray">
          <a:xfrm>
            <a:off x="80924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 bwMode="gray">
          <a:xfrm>
            <a:off x="85496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569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175079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13203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gray">
          <a:xfrm>
            <a:off x="-5918" y="0"/>
            <a:ext cx="2404872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575303" y="411480"/>
            <a:ext cx="5148072" cy="1162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64208"/>
            <a:ext cx="5111750" cy="47000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640080" y="1664208"/>
            <a:ext cx="2825496" cy="4690872"/>
          </a:xfrm>
          <a:solidFill>
            <a:schemeClr val="accent6">
              <a:lumMod val="60000"/>
              <a:lumOff val="40000"/>
            </a:schemeClr>
          </a:solidFill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2257" y="6583680"/>
            <a:ext cx="2133600" cy="228600"/>
          </a:xfrm>
        </p:spPr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819400" y="6583680"/>
            <a:ext cx="5029200" cy="228600"/>
          </a:xfrm>
        </p:spPr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1" name="Oval 10"/>
          <p:cNvSpPr/>
          <p:nvPr/>
        </p:nvSpPr>
        <p:spPr bwMode="gray">
          <a:xfrm>
            <a:off x="2258568" y="1161288"/>
            <a:ext cx="283464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 bwMode="gray">
          <a:xfrm>
            <a:off x="2715768" y="1161288"/>
            <a:ext cx="283464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 bwMode="gray">
          <a:xfrm>
            <a:off x="3172968" y="1161288"/>
            <a:ext cx="283464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2887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859536" y="502920"/>
            <a:ext cx="7653528" cy="566928"/>
          </a:xfrm>
        </p:spPr>
        <p:txBody>
          <a:bodyPr anchor="ctr">
            <a:normAutofit/>
          </a:bodyPr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59536" y="1170432"/>
            <a:ext cx="7644384" cy="4114800"/>
          </a:xfrm>
          <a:solidFill>
            <a:schemeClr val="accent6">
              <a:lumMod val="20000"/>
              <a:lumOff val="80000"/>
            </a:schemeClr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black">
          <a:xfrm>
            <a:off x="859536" y="5385816"/>
            <a:ext cx="7653528" cy="78638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Oval 7"/>
          <p:cNvSpPr/>
          <p:nvPr/>
        </p:nvSpPr>
        <p:spPr bwMode="gray">
          <a:xfrm>
            <a:off x="466344" y="658368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 bwMode="gray">
          <a:xfrm>
            <a:off x="466344" y="5440680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827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9616" y="128016"/>
            <a:ext cx="6144768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7048"/>
            <a:ext cx="8229600" cy="45994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Oval 6"/>
          <p:cNvSpPr/>
          <p:nvPr/>
        </p:nvSpPr>
        <p:spPr bwMode="gray">
          <a:xfrm>
            <a:off x="3017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 bwMode="gray">
          <a:xfrm>
            <a:off x="7589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 bwMode="gray">
          <a:xfrm>
            <a:off x="1216152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 bwMode="gray">
          <a:xfrm>
            <a:off x="76352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 bwMode="gray">
          <a:xfrm>
            <a:off x="80924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 bwMode="gray">
          <a:xfrm>
            <a:off x="8549640" y="530352"/>
            <a:ext cx="283464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12020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/>
        </p:nvSpPr>
        <p:spPr bwMode="gray">
          <a:xfrm flipH="1" flipV="1">
            <a:off x="6769373" y="6204296"/>
            <a:ext cx="852820" cy="653704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  <a:gd name="connsiteX0" fmla="*/ 0 w 1310936"/>
              <a:gd name="connsiteY0" fmla="*/ 0 h 1063415"/>
              <a:gd name="connsiteX1" fmla="*/ 414592 w 1310936"/>
              <a:gd name="connsiteY1" fmla="*/ 1063415 h 1063415"/>
              <a:gd name="connsiteX2" fmla="*/ 1310936 w 1310936"/>
              <a:gd name="connsiteY2" fmla="*/ 645111 h 1063415"/>
              <a:gd name="connsiteX3" fmla="*/ 1222159 w 1310936"/>
              <a:gd name="connsiteY3" fmla="*/ 0 h 1063415"/>
              <a:gd name="connsiteX4" fmla="*/ 0 w 1310936"/>
              <a:gd name="connsiteY4" fmla="*/ 0 h 1063415"/>
              <a:gd name="connsiteX0" fmla="*/ 0 w 1328969"/>
              <a:gd name="connsiteY0" fmla="*/ 0 h 1063415"/>
              <a:gd name="connsiteX1" fmla="*/ 414592 w 1328969"/>
              <a:gd name="connsiteY1" fmla="*/ 1063415 h 1063415"/>
              <a:gd name="connsiteX2" fmla="*/ 1328969 w 1328969"/>
              <a:gd name="connsiteY2" fmla="*/ 764808 h 1063415"/>
              <a:gd name="connsiteX3" fmla="*/ 1222159 w 1328969"/>
              <a:gd name="connsiteY3" fmla="*/ 0 h 1063415"/>
              <a:gd name="connsiteX4" fmla="*/ 0 w 1328969"/>
              <a:gd name="connsiteY4" fmla="*/ 0 h 1063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8969" h="1063415">
                <a:moveTo>
                  <a:pt x="0" y="0"/>
                </a:moveTo>
                <a:lnTo>
                  <a:pt x="414592" y="1063415"/>
                </a:lnTo>
                <a:lnTo>
                  <a:pt x="1328969" y="764808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 bwMode="gray">
          <a:xfrm flipH="1" flipV="1">
            <a:off x="7411881" y="5623560"/>
            <a:ext cx="1737360" cy="1234440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 bwMode="gray">
          <a:xfrm>
            <a:off x="-5918" y="0"/>
            <a:ext cx="2404872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7004304" y="274638"/>
            <a:ext cx="1682496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457200" y="274638"/>
            <a:ext cx="6400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457200" y="6583680"/>
            <a:ext cx="2133600" cy="228600"/>
          </a:xfrm>
        </p:spPr>
        <p:txBody>
          <a:bodyPr/>
          <a:lstStyle/>
          <a:p>
            <a:pPr algn="l" eaLnBrk="0"/>
            <a:fld id="{B9320F77-B9A0-41C5-862A-B4B631284C64}" type="datetime1">
              <a:rPr lang="ko-KR" altLang="en-US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algn="l" eaLnBrk="0"/>
              <a:t>2017-03-23</a:t>
            </a:fld>
            <a:endParaRPr lang="ko-KR" altLang="en-US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2670048" y="6583680"/>
            <a:ext cx="4114800" cy="228600"/>
          </a:xfrm>
        </p:spPr>
        <p:txBody>
          <a:bodyPr/>
          <a:lstStyle/>
          <a:p>
            <a:pPr algn="ctr" eaLnBrk="0"/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>
          <a:xfrm>
            <a:off x="7013448" y="6583680"/>
            <a:ext cx="457200" cy="228600"/>
          </a:xfrm>
        </p:spPr>
        <p:txBody>
          <a:bodyPr/>
          <a:lstStyle/>
          <a:p>
            <a:pPr eaLnBrk="0"/>
            <a:fld id="{B9320F77-B9A0-41C5-862A-B4B631284C64}" type="slidenum">
              <a:rPr lang="en-US" altLang="ko-KR" sz="120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pPr eaLnBrk="0"/>
              <a:t>‹#›</a:t>
            </a:fld>
            <a:endParaRPr lang="en-US" altLang="ko-KR" sz="1200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859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5664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51069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8803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2042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89675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3674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9998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2867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16" name="Freeform 15"/>
          <p:cNvSpPr/>
          <p:nvPr/>
        </p:nvSpPr>
        <p:spPr bwMode="gray">
          <a:xfrm>
            <a:off x="-1" y="6229431"/>
            <a:ext cx="1367073" cy="20984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7073" h="209846">
                <a:moveTo>
                  <a:pt x="0" y="0"/>
                </a:moveTo>
                <a:lnTo>
                  <a:pt x="1230086" y="21771"/>
                </a:lnTo>
                <a:lnTo>
                  <a:pt x="1367073" y="143886"/>
                </a:lnTo>
                <a:lnTo>
                  <a:pt x="521760" y="146472"/>
                </a:lnTo>
                <a:lnTo>
                  <a:pt x="507856" y="209846"/>
                </a:lnTo>
                <a:lnTo>
                  <a:pt x="1833" y="2083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 bwMode="gray">
          <a:xfrm>
            <a:off x="561" y="6469523"/>
            <a:ext cx="1088979" cy="388477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8979" h="388477">
                <a:moveTo>
                  <a:pt x="310" y="697"/>
                </a:moveTo>
                <a:lnTo>
                  <a:pt x="498339" y="0"/>
                </a:lnTo>
                <a:lnTo>
                  <a:pt x="464654" y="104880"/>
                </a:lnTo>
                <a:lnTo>
                  <a:pt x="1028546" y="104448"/>
                </a:lnTo>
                <a:lnTo>
                  <a:pt x="1088979" y="388477"/>
                </a:lnTo>
                <a:lnTo>
                  <a:pt x="1035" y="386331"/>
                </a:lnTo>
                <a:cubicBezTo>
                  <a:pt x="0" y="256993"/>
                  <a:pt x="1345" y="130035"/>
                  <a:pt x="310" y="6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 bwMode="gray">
          <a:xfrm>
            <a:off x="501660" y="6389202"/>
            <a:ext cx="4536352" cy="160684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6352" h="369387">
                <a:moveTo>
                  <a:pt x="48436" y="0"/>
                </a:moveTo>
                <a:lnTo>
                  <a:pt x="4536352" y="26326"/>
                </a:lnTo>
                <a:lnTo>
                  <a:pt x="4472120" y="299405"/>
                </a:lnTo>
                <a:lnTo>
                  <a:pt x="0" y="369388"/>
                </a:lnTo>
                <a:lnTo>
                  <a:pt x="4843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 bwMode="gray">
          <a:xfrm>
            <a:off x="1058521" y="6550388"/>
            <a:ext cx="7139514" cy="318498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48436 w 4536352"/>
              <a:gd name="connsiteY0" fmla="*/ 0 h 369388"/>
              <a:gd name="connsiteX1" fmla="*/ 4536352 w 4536352"/>
              <a:gd name="connsiteY1" fmla="*/ 26326 h 369388"/>
              <a:gd name="connsiteX2" fmla="*/ 4507345 w 4536352"/>
              <a:gd name="connsiteY2" fmla="*/ 341536 h 369388"/>
              <a:gd name="connsiteX3" fmla="*/ 0 w 4536352"/>
              <a:gd name="connsiteY3" fmla="*/ 369388 h 369388"/>
              <a:gd name="connsiteX4" fmla="*/ 48436 w 4536352"/>
              <a:gd name="connsiteY4" fmla="*/ 0 h 369388"/>
              <a:gd name="connsiteX0" fmla="*/ 0 w 4601879"/>
              <a:gd name="connsiteY0" fmla="*/ 52440 h 343062"/>
              <a:gd name="connsiteX1" fmla="*/ 4601879 w 4601879"/>
              <a:gd name="connsiteY1" fmla="*/ 0 h 343062"/>
              <a:gd name="connsiteX2" fmla="*/ 4572872 w 4601879"/>
              <a:gd name="connsiteY2" fmla="*/ 315210 h 343062"/>
              <a:gd name="connsiteX3" fmla="*/ 65527 w 4601879"/>
              <a:gd name="connsiteY3" fmla="*/ 343062 h 343062"/>
              <a:gd name="connsiteX4" fmla="*/ 0 w 4601879"/>
              <a:gd name="connsiteY4" fmla="*/ 52440 h 343062"/>
              <a:gd name="connsiteX0" fmla="*/ 0 w 4563837"/>
              <a:gd name="connsiteY0" fmla="*/ 22845 h 343062"/>
              <a:gd name="connsiteX1" fmla="*/ 4563837 w 4563837"/>
              <a:gd name="connsiteY1" fmla="*/ 0 h 343062"/>
              <a:gd name="connsiteX2" fmla="*/ 4534830 w 4563837"/>
              <a:gd name="connsiteY2" fmla="*/ 315210 h 343062"/>
              <a:gd name="connsiteX3" fmla="*/ 27485 w 4563837"/>
              <a:gd name="connsiteY3" fmla="*/ 343062 h 343062"/>
              <a:gd name="connsiteX4" fmla="*/ 0 w 4563837"/>
              <a:gd name="connsiteY4" fmla="*/ 22845 h 343062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34830 w 4563837"/>
              <a:gd name="connsiteY2" fmla="*/ 315210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12005 w 4563837"/>
              <a:gd name="connsiteY2" fmla="*/ 328662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2315"/>
              <a:gd name="connsiteY0" fmla="*/ 30917 h 340372"/>
              <a:gd name="connsiteX1" fmla="*/ 4562315 w 4562315"/>
              <a:gd name="connsiteY1" fmla="*/ 0 h 340372"/>
              <a:gd name="connsiteX2" fmla="*/ 4512005 w 4562315"/>
              <a:gd name="connsiteY2" fmla="*/ 336734 h 340372"/>
              <a:gd name="connsiteX3" fmla="*/ 32050 w 4562315"/>
              <a:gd name="connsiteY3" fmla="*/ 340372 h 340372"/>
              <a:gd name="connsiteX4" fmla="*/ 0 w 4562315"/>
              <a:gd name="connsiteY4" fmla="*/ 30917 h 34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62315" h="340372">
                <a:moveTo>
                  <a:pt x="0" y="30917"/>
                </a:moveTo>
                <a:lnTo>
                  <a:pt x="4562315" y="0"/>
                </a:lnTo>
                <a:lnTo>
                  <a:pt x="4512005" y="336734"/>
                </a:lnTo>
                <a:lnTo>
                  <a:pt x="32050" y="340372"/>
                </a:lnTo>
                <a:lnTo>
                  <a:pt x="0" y="309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 bwMode="gray">
          <a:xfrm>
            <a:off x="5005388" y="6324681"/>
            <a:ext cx="1176821" cy="20002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0581" h="323214">
                <a:moveTo>
                  <a:pt x="379208" y="-1"/>
                </a:moveTo>
                <a:lnTo>
                  <a:pt x="4545802" y="53258"/>
                </a:lnTo>
                <a:lnTo>
                  <a:pt x="4670581" y="310948"/>
                </a:lnTo>
                <a:lnTo>
                  <a:pt x="0" y="323214"/>
                </a:lnTo>
                <a:lnTo>
                  <a:pt x="379208" y="-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 bwMode="gray">
          <a:xfrm>
            <a:off x="6168128" y="6353255"/>
            <a:ext cx="2467606" cy="16668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9574" h="269345">
                <a:moveTo>
                  <a:pt x="0" y="-1"/>
                </a:moveTo>
                <a:lnTo>
                  <a:pt x="5289574" y="22476"/>
                </a:lnTo>
                <a:lnTo>
                  <a:pt x="4715043" y="237841"/>
                </a:lnTo>
                <a:lnTo>
                  <a:pt x="90402" y="269345"/>
                </a:lnTo>
                <a:lnTo>
                  <a:pt x="0" y="-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 bwMode="gray">
          <a:xfrm>
            <a:off x="8417311" y="6360399"/>
            <a:ext cx="593340" cy="149573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982" h="241689">
                <a:moveTo>
                  <a:pt x="2696066" y="0"/>
                </a:moveTo>
                <a:lnTo>
                  <a:pt x="5883982" y="7086"/>
                </a:lnTo>
                <a:lnTo>
                  <a:pt x="3066102" y="241689"/>
                </a:lnTo>
                <a:lnTo>
                  <a:pt x="0" y="238564"/>
                </a:lnTo>
                <a:lnTo>
                  <a:pt x="269606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 bwMode="gray">
          <a:xfrm>
            <a:off x="8162518" y="6362780"/>
            <a:ext cx="980697" cy="49521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  <a:gd name="connsiteX0" fmla="*/ 783321 w 5883982"/>
              <a:gd name="connsiteY0" fmla="*/ 0 h 238076"/>
              <a:gd name="connsiteX1" fmla="*/ 5883982 w 5883982"/>
              <a:gd name="connsiteY1" fmla="*/ 3473 h 238076"/>
              <a:gd name="connsiteX2" fmla="*/ 3066102 w 5883982"/>
              <a:gd name="connsiteY2" fmla="*/ 238076 h 238076"/>
              <a:gd name="connsiteX3" fmla="*/ 0 w 5883982"/>
              <a:gd name="connsiteY3" fmla="*/ 234951 h 238076"/>
              <a:gd name="connsiteX4" fmla="*/ 783321 w 5883982"/>
              <a:gd name="connsiteY4" fmla="*/ 0 h 238076"/>
              <a:gd name="connsiteX0" fmla="*/ 736088 w 5836749"/>
              <a:gd name="connsiteY0" fmla="*/ 0 h 238076"/>
              <a:gd name="connsiteX1" fmla="*/ 5836749 w 5836749"/>
              <a:gd name="connsiteY1" fmla="*/ 3473 h 238076"/>
              <a:gd name="connsiteX2" fmla="*/ 3018869 w 5836749"/>
              <a:gd name="connsiteY2" fmla="*/ 238076 h 238076"/>
              <a:gd name="connsiteX3" fmla="*/ 0 w 5836749"/>
              <a:gd name="connsiteY3" fmla="*/ 234951 h 238076"/>
              <a:gd name="connsiteX4" fmla="*/ 736088 w 5836749"/>
              <a:gd name="connsiteY4" fmla="*/ 0 h 238076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9725290 w 9725290"/>
              <a:gd name="connsiteY2" fmla="*/ 234464 h 234951"/>
              <a:gd name="connsiteX3" fmla="*/ 0 w 9725290"/>
              <a:gd name="connsiteY3" fmla="*/ 234951 h 234951"/>
              <a:gd name="connsiteX4" fmla="*/ 736088 w 9725290"/>
              <a:gd name="connsiteY4" fmla="*/ 0 h 234951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7111899 w 9725290"/>
              <a:gd name="connsiteY2" fmla="*/ 75858 h 234951"/>
              <a:gd name="connsiteX3" fmla="*/ 9725290 w 9725290"/>
              <a:gd name="connsiteY3" fmla="*/ 234464 h 234951"/>
              <a:gd name="connsiteX4" fmla="*/ 0 w 9725290"/>
              <a:gd name="connsiteY4" fmla="*/ 234951 h 234951"/>
              <a:gd name="connsiteX5" fmla="*/ 736088 w 9725290"/>
              <a:gd name="connsiteY5" fmla="*/ 0 h 234951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709463 w 9725290"/>
              <a:gd name="connsiteY2" fmla="*/ 0 h 368609"/>
              <a:gd name="connsiteX3" fmla="*/ 9725290 w 9725290"/>
              <a:gd name="connsiteY3" fmla="*/ 368122 h 368609"/>
              <a:gd name="connsiteX4" fmla="*/ 0 w 9725290"/>
              <a:gd name="connsiteY4" fmla="*/ 368609 h 368609"/>
              <a:gd name="connsiteX5" fmla="*/ 736088 w 9725290"/>
              <a:gd name="connsiteY5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7843941 w 9725290"/>
              <a:gd name="connsiteY2" fmla="*/ 63216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718680 w 9725290"/>
              <a:gd name="connsiteY1" fmla="*/ 135325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25290" h="368609">
                <a:moveTo>
                  <a:pt x="736088" y="133658"/>
                </a:moveTo>
                <a:lnTo>
                  <a:pt x="5718680" y="135325"/>
                </a:lnTo>
                <a:lnTo>
                  <a:pt x="9071878" y="1807"/>
                </a:lnTo>
                <a:lnTo>
                  <a:pt x="9709463" y="0"/>
                </a:lnTo>
                <a:lnTo>
                  <a:pt x="9725290" y="368122"/>
                </a:lnTo>
                <a:lnTo>
                  <a:pt x="0" y="368609"/>
                </a:lnTo>
                <a:lnTo>
                  <a:pt x="736088" y="13365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73152" y="6583680"/>
            <a:ext cx="2133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EE6271B3-86DC-AF4E-B2FD-568080E24F0A}" type="datetimeFigureOut">
              <a:rPr kumimoji="1" lang="ko-KR" altLang="en-US" smtClean="0"/>
              <a:t>2017-03-23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2670048" y="6583680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8302752" y="6583680"/>
            <a:ext cx="457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D328D8B-3A2D-F14C-8840-C7E25D506B1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628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  <p:sldLayoutId id="2147483903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  <p:sldLayoutId id="2147483901" r:id="rId1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tx2"/>
        </a:buClr>
        <a:buSzPct val="90000"/>
        <a:buFont typeface="Wingdings 3" pitchFamily="18" charset="2"/>
        <a:buChar char="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676656" y="1989112"/>
            <a:ext cx="7772400" cy="1069848"/>
          </a:xfrm>
        </p:spPr>
        <p:txBody>
          <a:bodyPr>
            <a:normAutofit fontScale="90000"/>
          </a:bodyPr>
          <a:lstStyle/>
          <a:p>
            <a:r>
              <a:rPr lang="en-US" altLang="ko-KR" b="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위치기반</a:t>
            </a:r>
            <a:r>
              <a:rPr lang="en-US" altLang="ko-KR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b="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빅데이터를</a:t>
            </a:r>
            <a:r>
              <a:rPr lang="en-US" altLang="ko-KR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b="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이용한</a:t>
            </a:r>
            <a:r>
              <a:rPr lang="en-US" altLang="ko-KR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br>
              <a:rPr lang="en-US" altLang="ko-KR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en-US" altLang="ko-KR" b="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생활패턴</a:t>
            </a:r>
            <a:r>
              <a:rPr lang="en-US" altLang="ko-KR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b="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분석</a:t>
            </a:r>
            <a:r>
              <a:rPr lang="en-US" altLang="ko-KR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및 </a:t>
            </a:r>
            <a:r>
              <a:rPr lang="en-US" altLang="ko-KR" b="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추천</a:t>
            </a:r>
            <a:r>
              <a:rPr lang="en-US" altLang="ko-KR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en-US" altLang="ko-KR" b="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서비스</a:t>
            </a:r>
            <a:endParaRPr lang="ko-KR" altLang="en-US" b="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4381483" y="5204298"/>
            <a:ext cx="3715044" cy="1147864"/>
          </a:xfrm>
        </p:spPr>
        <p:txBody>
          <a:bodyPr>
            <a:noAutofit/>
          </a:bodyPr>
          <a:lstStyle/>
          <a:p>
            <a:r>
              <a:rPr lang="en-US" altLang="ko-KR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팀명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: Maldives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명 : </a:t>
            </a:r>
            <a:r>
              <a:rPr lang="en-US" altLang="ko-KR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어디가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YOU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조원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: </a:t>
            </a:r>
            <a:r>
              <a:rPr lang="en-US" altLang="ko-KR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김기태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en-US" altLang="ko-KR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김희민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배민규, </a:t>
            </a:r>
            <a:r>
              <a:rPr lang="en-US" altLang="ko-KR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정지영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3000" b="1" dirty="0">
                <a:solidFill>
                  <a:srgbClr val="FF0000"/>
                </a:solidFill>
              </a:rPr>
              <a:t>Item-based</a:t>
            </a:r>
            <a:r>
              <a:rPr lang="en-US" altLang="ko-KR" sz="3000" b="1" dirty="0"/>
              <a:t> Algorithm</a:t>
            </a:r>
            <a:endParaRPr lang="ko-KR" altLang="en-US" sz="3000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1490003"/>
            <a:ext cx="8634046" cy="441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775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기대효과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853" y="2063017"/>
            <a:ext cx="1916130" cy="2510362"/>
          </a:xfrm>
          <a:prstGeom prst="rect">
            <a:avLst/>
          </a:prstGeom>
        </p:spPr>
      </p:pic>
      <p:pic>
        <p:nvPicPr>
          <p:cNvPr id="5" name="그림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466680" y="2361601"/>
            <a:ext cx="2160000" cy="2211778"/>
          </a:xfrm>
          <a:prstGeom prst="rect">
            <a:avLst/>
          </a:prstGeom>
          <a:noFill/>
        </p:spPr>
      </p:pic>
      <p:pic>
        <p:nvPicPr>
          <p:cNvPr id="6" name="그림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043167" y="2553625"/>
            <a:ext cx="2432549" cy="1827730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434326" y="4838039"/>
            <a:ext cx="2799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8000">
              <a:tabLst>
                <a:tab pos="571500" algn="r"/>
                <a:tab pos="5080000" algn="r"/>
              </a:tabLst>
            </a:pPr>
            <a:r>
              <a:rPr lang="en-US" altLang="ko-KR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주변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획득</a:t>
            </a:r>
            <a:endParaRPr lang="ko-KR" altLang="en-US" sz="2000" b="1" dirty="0">
              <a:latin typeface="맑은 고딕" charset="0"/>
              <a:ea typeface="맑은 고딕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47088" y="4841000"/>
            <a:ext cx="2799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8000"/>
            <a:r>
              <a:rPr lang="en-US" altLang="ko-KR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타겟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광고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ko-KR" altLang="en-US" sz="2000" b="1" dirty="0">
              <a:latin typeface="맑은 고딕" charset="0"/>
              <a:ea typeface="맑은 고딕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59850" y="4841000"/>
            <a:ext cx="2799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8000">
              <a:tabLst>
                <a:tab pos="571500" algn="r"/>
                <a:tab pos="5080000" algn="r"/>
              </a:tabLst>
            </a:pPr>
            <a:r>
              <a:rPr lang="en-US" altLang="ko-KR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집단별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선호도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파악</a:t>
            </a:r>
            <a:endParaRPr lang="ko-KR" altLang="en-US" sz="2000" b="1" dirty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4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팀 조직도</a:t>
            </a:r>
            <a:r>
              <a:rPr kumimoji="1"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kumimoji="1" lang="ko-KR" altLang="en-US" sz="44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grpSp>
        <p:nvGrpSpPr>
          <p:cNvPr id="44" name="다이어그램 3"/>
          <p:cNvGrpSpPr/>
          <p:nvPr/>
        </p:nvGrpSpPr>
        <p:grpSpPr>
          <a:xfrm>
            <a:off x="2016615" y="1152864"/>
            <a:ext cx="5110769" cy="4953590"/>
            <a:chOff x="3576955" y="1161733"/>
            <a:chExt cx="5350510" cy="5351145"/>
          </a:xfrm>
        </p:grpSpPr>
        <p:sp>
          <p:nvSpPr>
            <p:cNvPr id="45" name="다이어그램 1"/>
            <p:cNvSpPr>
              <a:spLocks/>
            </p:cNvSpPr>
            <p:nvPr/>
          </p:nvSpPr>
          <p:spPr>
            <a:xfrm>
              <a:off x="4240530" y="1825625"/>
              <a:ext cx="4022725" cy="4022725"/>
            </a:xfrm>
            <a:prstGeom prst="blockArc">
              <a:avLst>
                <a:gd name="adj1" fmla="val 16200000"/>
                <a:gd name="adj2" fmla="val 21600000"/>
                <a:gd name="adj3" fmla="val 3000"/>
              </a:avLst>
            </a:prstGeom>
            <a:ln w="0">
              <a:noFill/>
              <a:prstDash/>
            </a:ln>
          </p:spPr>
          <p:style>
            <a:lnRef idx="0">
              <a:schemeClr val="accent1">
                <a:tint val="60000"/>
              </a:schemeClr>
            </a:lnRef>
            <a:fillRef idx="3">
              <a:schemeClr val="accent1">
                <a:tint val="60000"/>
              </a:schemeClr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0" tIns="0" rIns="0" bIns="0" anchor="t">
              <a:noAutofit/>
            </a:bodyPr>
            <a:lstStyle/>
            <a:p>
              <a:pPr algn="ctr" defTabSz="508000"/>
              <a:endParaRPr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6" name="다이어그램 1"/>
            <p:cNvSpPr>
              <a:spLocks/>
            </p:cNvSpPr>
            <p:nvPr/>
          </p:nvSpPr>
          <p:spPr>
            <a:xfrm rot="5400000">
              <a:off x="4240530" y="1825625"/>
              <a:ext cx="4022725" cy="4022725"/>
            </a:xfrm>
            <a:prstGeom prst="blockArc">
              <a:avLst>
                <a:gd name="adj1" fmla="val 16200000"/>
                <a:gd name="adj2" fmla="val 21600000"/>
                <a:gd name="adj3" fmla="val 3000"/>
              </a:avLst>
            </a:prstGeom>
            <a:ln w="0">
              <a:noFill/>
              <a:prstDash/>
            </a:ln>
          </p:spPr>
          <p:style>
            <a:lnRef idx="0">
              <a:schemeClr val="accent1">
                <a:tint val="60000"/>
              </a:schemeClr>
            </a:lnRef>
            <a:fillRef idx="3">
              <a:schemeClr val="accent1">
                <a:tint val="60000"/>
              </a:schemeClr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0" tIns="0" rIns="0" bIns="0" anchor="t">
              <a:noAutofit/>
            </a:bodyPr>
            <a:lstStyle/>
            <a:p>
              <a:pPr algn="ctr" defTabSz="508000"/>
              <a:endParaRPr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7" name="다이어그램 1"/>
            <p:cNvSpPr>
              <a:spLocks/>
            </p:cNvSpPr>
            <p:nvPr/>
          </p:nvSpPr>
          <p:spPr>
            <a:xfrm rot="10800000">
              <a:off x="4240530" y="1825625"/>
              <a:ext cx="4022725" cy="4022725"/>
            </a:xfrm>
            <a:prstGeom prst="blockArc">
              <a:avLst>
                <a:gd name="adj1" fmla="val 16200000"/>
                <a:gd name="adj2" fmla="val 21600000"/>
                <a:gd name="adj3" fmla="val 3000"/>
              </a:avLst>
            </a:prstGeom>
            <a:ln w="0">
              <a:noFill/>
              <a:prstDash/>
            </a:ln>
          </p:spPr>
          <p:style>
            <a:lnRef idx="0">
              <a:schemeClr val="accent1">
                <a:tint val="60000"/>
              </a:schemeClr>
            </a:lnRef>
            <a:fillRef idx="3">
              <a:schemeClr val="accent1">
                <a:tint val="60000"/>
              </a:schemeClr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0" tIns="0" rIns="0" bIns="0" anchor="t">
              <a:noAutofit/>
            </a:bodyPr>
            <a:lstStyle/>
            <a:p>
              <a:pPr algn="ctr" defTabSz="508000"/>
              <a:endParaRPr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8" name="다이어그램 1"/>
            <p:cNvSpPr>
              <a:spLocks/>
            </p:cNvSpPr>
            <p:nvPr/>
          </p:nvSpPr>
          <p:spPr>
            <a:xfrm rot="16200000">
              <a:off x="4240530" y="1825625"/>
              <a:ext cx="4022725" cy="4022725"/>
            </a:xfrm>
            <a:prstGeom prst="blockArc">
              <a:avLst>
                <a:gd name="adj1" fmla="val 16200000"/>
                <a:gd name="adj2" fmla="val 21600000"/>
                <a:gd name="adj3" fmla="val 3000"/>
              </a:avLst>
            </a:prstGeom>
            <a:ln w="0">
              <a:noFill/>
              <a:prstDash/>
            </a:ln>
          </p:spPr>
          <p:style>
            <a:lnRef idx="0">
              <a:schemeClr val="accent1">
                <a:tint val="60000"/>
              </a:schemeClr>
            </a:lnRef>
            <a:fillRef idx="3">
              <a:schemeClr val="accent1">
                <a:tint val="60000"/>
              </a:schemeClr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0" tIns="0" rIns="0" bIns="0" anchor="t">
              <a:noAutofit/>
            </a:bodyPr>
            <a:lstStyle/>
            <a:p>
              <a:pPr algn="ctr" defTabSz="508000"/>
              <a:endParaRPr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9" name="다이어그램 1"/>
            <p:cNvSpPr>
              <a:spLocks/>
            </p:cNvSpPr>
            <p:nvPr/>
          </p:nvSpPr>
          <p:spPr>
            <a:xfrm>
              <a:off x="5243195" y="2850833"/>
              <a:ext cx="1966596" cy="1995805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0">
              <a:noFill/>
              <a:prstDash/>
            </a:ln>
          </p:spPr>
          <p:style>
            <a:lnRef idx="0">
              <a:schemeClr val="lt1"/>
            </a:lnRef>
            <a:fillRef idx="3">
              <a:schemeClr val="accent1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 upright="1">
              <a:noAutofit/>
            </a:bodyPr>
            <a:lstStyle/>
            <a:p>
              <a:pPr algn="ctr" eaLnBrk="0">
                <a:lnSpc>
                  <a:spcPct val="90000"/>
                </a:lnSpc>
                <a:spcAft>
                  <a:spcPts val="800"/>
                </a:spcAft>
              </a:pPr>
              <a:r>
                <a:rPr lang="en-US" altLang="ko-KR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지도교수</a:t>
              </a:r>
              <a:endParaRPr lang="ko-KR" altLang="en-US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 eaLnBrk="0">
                <a:lnSpc>
                  <a:spcPct val="90000"/>
                </a:lnSpc>
                <a:spcAft>
                  <a:spcPts val="800"/>
                </a:spcAft>
              </a:pPr>
              <a:r>
                <a:rPr lang="en-US" altLang="ko-KR" sz="16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정인환 교수</a:t>
              </a:r>
              <a:endParaRPr lang="ko-KR" altLang="en-US" sz="16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0" name="다이어그램 1"/>
            <p:cNvSpPr>
              <a:spLocks/>
            </p:cNvSpPr>
            <p:nvPr/>
          </p:nvSpPr>
          <p:spPr>
            <a:xfrm>
              <a:off x="5588000" y="1161733"/>
              <a:ext cx="1328420" cy="1329055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0">
              <a:noFill/>
              <a:prstDash/>
            </a:ln>
          </p:spPr>
          <p:style>
            <a:lnRef idx="0">
              <a:schemeClr val="lt1"/>
            </a:lnRef>
            <a:fillRef idx="3">
              <a:schemeClr val="accent1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27940" tIns="27940" rIns="27940" bIns="27940" numCol="1" anchor="ctr" upright="1">
              <a:noAutofit/>
            </a:bodyPr>
            <a:lstStyle/>
            <a:p>
              <a:pPr algn="ctr" eaLnBrk="0">
                <a:lnSpc>
                  <a:spcPct val="90000"/>
                </a:lnSpc>
                <a:spcAft>
                  <a:spcPts val="900"/>
                </a:spcAft>
              </a:pPr>
              <a:r>
                <a:rPr lang="en-US" altLang="ko-KR" sz="22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팀장</a:t>
              </a:r>
              <a:endParaRPr lang="ko-KR" altLang="en-US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 eaLnBrk="0">
                <a:lnSpc>
                  <a:spcPct val="90000"/>
                </a:lnSpc>
                <a:spcAft>
                  <a:spcPts val="900"/>
                </a:spcAft>
              </a:pPr>
              <a:r>
                <a:rPr lang="en-US" altLang="ko-KR" sz="22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김기태</a:t>
              </a:r>
              <a:endParaRPr lang="ko-KR" altLang="en-US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1" name="다이어그램 1"/>
            <p:cNvSpPr>
              <a:spLocks/>
            </p:cNvSpPr>
            <p:nvPr/>
          </p:nvSpPr>
          <p:spPr>
            <a:xfrm>
              <a:off x="7599045" y="3172460"/>
              <a:ext cx="1328420" cy="1329055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0">
              <a:noFill/>
              <a:prstDash/>
            </a:ln>
          </p:spPr>
          <p:style>
            <a:lnRef idx="0">
              <a:schemeClr val="lt1"/>
            </a:lnRef>
            <a:fillRef idx="3">
              <a:schemeClr val="accent1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27940" tIns="27940" rIns="27940" bIns="27940" numCol="1" anchor="ctr" upright="1">
              <a:noAutofit/>
            </a:bodyPr>
            <a:lstStyle/>
            <a:p>
              <a:pPr algn="ctr" eaLnBrk="0">
                <a:lnSpc>
                  <a:spcPct val="90000"/>
                </a:lnSpc>
                <a:spcAft>
                  <a:spcPts val="900"/>
                </a:spcAft>
              </a:pPr>
              <a:r>
                <a:rPr lang="en-US" altLang="ko-KR" sz="22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팀원</a:t>
              </a:r>
              <a:endParaRPr lang="ko-KR" altLang="en-US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 eaLnBrk="0">
                <a:lnSpc>
                  <a:spcPct val="90000"/>
                </a:lnSpc>
                <a:spcAft>
                  <a:spcPts val="900"/>
                </a:spcAft>
              </a:pPr>
              <a:r>
                <a:rPr lang="en-US" altLang="ko-KR" sz="22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김희민</a:t>
              </a:r>
              <a:endParaRPr lang="ko-KR" altLang="en-US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2" name="다이어그램 1"/>
            <p:cNvSpPr>
              <a:spLocks/>
            </p:cNvSpPr>
            <p:nvPr/>
          </p:nvSpPr>
          <p:spPr>
            <a:xfrm>
              <a:off x="5588000" y="5183823"/>
              <a:ext cx="1328420" cy="1329055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0">
              <a:noFill/>
              <a:prstDash/>
            </a:ln>
          </p:spPr>
          <p:style>
            <a:lnRef idx="0">
              <a:schemeClr val="lt1"/>
            </a:lnRef>
            <a:fillRef idx="3">
              <a:schemeClr val="accent1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27940" tIns="27940" rIns="27940" bIns="27940" numCol="1" anchor="ctr" upright="1">
              <a:noAutofit/>
            </a:bodyPr>
            <a:lstStyle/>
            <a:p>
              <a:pPr algn="ctr" eaLnBrk="0">
                <a:lnSpc>
                  <a:spcPct val="90000"/>
                </a:lnSpc>
                <a:spcAft>
                  <a:spcPts val="900"/>
                </a:spcAft>
              </a:pPr>
              <a:r>
                <a:rPr lang="en-US" altLang="ko-KR" sz="22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팀원</a:t>
              </a:r>
              <a:endParaRPr lang="ko-KR" altLang="en-US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 eaLnBrk="0">
                <a:lnSpc>
                  <a:spcPct val="90000"/>
                </a:lnSpc>
                <a:spcAft>
                  <a:spcPts val="900"/>
                </a:spcAft>
              </a:pPr>
              <a:r>
                <a:rPr lang="en-US" altLang="ko-KR" sz="22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배민규</a:t>
              </a:r>
              <a:endParaRPr lang="ko-KR" altLang="en-US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53" name="다이어그램 1"/>
            <p:cNvSpPr>
              <a:spLocks/>
            </p:cNvSpPr>
            <p:nvPr/>
          </p:nvSpPr>
          <p:spPr>
            <a:xfrm>
              <a:off x="3576955" y="3172777"/>
              <a:ext cx="1328420" cy="1329055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 w="0">
              <a:noFill/>
              <a:prstDash/>
            </a:ln>
          </p:spPr>
          <p:style>
            <a:lnRef idx="0">
              <a:schemeClr val="lt1"/>
            </a:lnRef>
            <a:fillRef idx="3">
              <a:schemeClr val="accent1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27940" tIns="27940" rIns="27940" bIns="27940" numCol="1" anchor="ctr" upright="1">
              <a:noAutofit/>
            </a:bodyPr>
            <a:lstStyle/>
            <a:p>
              <a:pPr algn="ctr" eaLnBrk="0">
                <a:lnSpc>
                  <a:spcPct val="90000"/>
                </a:lnSpc>
                <a:spcAft>
                  <a:spcPts val="900"/>
                </a:spcAft>
              </a:pPr>
              <a:r>
                <a:rPr lang="en-US" altLang="ko-KR" sz="22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팀원</a:t>
              </a:r>
              <a:endParaRPr lang="ko-KR" altLang="en-US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 eaLnBrk="0">
                <a:lnSpc>
                  <a:spcPct val="90000"/>
                </a:lnSpc>
                <a:spcAft>
                  <a:spcPts val="900"/>
                </a:spcAft>
              </a:pPr>
              <a:r>
                <a:rPr lang="en-US" altLang="ko-KR" sz="22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정지영</a:t>
              </a:r>
              <a:endParaRPr lang="ko-KR" altLang="en-US" sz="22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791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4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역할 분담</a:t>
            </a:r>
          </a:p>
        </p:txBody>
      </p:sp>
      <p:grpSp>
        <p:nvGrpSpPr>
          <p:cNvPr id="51" name="다이어그램 6"/>
          <p:cNvGrpSpPr/>
          <p:nvPr/>
        </p:nvGrpSpPr>
        <p:grpSpPr>
          <a:xfrm>
            <a:off x="584267" y="1527048"/>
            <a:ext cx="7975466" cy="4203991"/>
            <a:chOff x="1448435" y="1468755"/>
            <a:chExt cx="9601200" cy="4987925"/>
          </a:xfrm>
          <a:solidFill>
            <a:schemeClr val="accent3">
              <a:lumMod val="75000"/>
            </a:schemeClr>
          </a:solidFill>
        </p:grpSpPr>
        <p:sp>
          <p:nvSpPr>
            <p:cNvPr id="52" name="다이어그램 1"/>
            <p:cNvSpPr>
              <a:spLocks/>
            </p:cNvSpPr>
            <p:nvPr/>
          </p:nvSpPr>
          <p:spPr>
            <a:xfrm rot="5400000">
              <a:off x="7496175" y="-1002665"/>
              <a:ext cx="962025" cy="6144895"/>
            </a:xfrm>
            <a:prstGeom prst="round2SameRect">
              <a:avLst/>
            </a:prstGeom>
            <a:grpFill/>
            <a:ln w="6350" cap="flat" cmpd="sng">
              <a:solidFill>
                <a:schemeClr val="accent1">
                  <a:tint val="40000"/>
                  <a:alpha val="89803"/>
                </a:schemeClr>
              </a:solidFill>
              <a:prstDash val="solid"/>
            </a:ln>
          </p:spPr>
          <p:style>
            <a:lnRef idx="1">
              <a:schemeClr val="accent1">
                <a:tint val="40000"/>
              </a:schemeClr>
            </a:lnRef>
            <a:fillRef idx="1">
              <a:schemeClr val="accent1">
                <a:tint val="40000"/>
              </a:schemeClr>
            </a:fillRef>
            <a:effectRef idx="0">
              <a:scrgbClr r="0" g="0" b="0"/>
            </a:effectRef>
            <a:fontRef idx="minor"/>
          </p:style>
          <p:txBody>
            <a:bodyPr vert="horz" wrap="square" lIns="91440" tIns="45720" rIns="91440" bIns="45720" numCol="1" anchor="ctr" upright="1">
              <a:noAutofit/>
            </a:bodyPr>
            <a:lstStyle/>
            <a:p>
              <a:pPr eaLnBrk="0">
                <a:lnSpc>
                  <a:spcPct val="90000"/>
                </a:lnSpc>
                <a:spcAft>
                  <a:spcPts val="1300"/>
                </a:spcAft>
                <a:buClr>
                  <a:srgbClr val="000000"/>
                </a:buClr>
              </a:pPr>
              <a:r>
                <a:rPr lang="en-US" altLang="ko-KR" sz="2800" dirty="0">
                  <a:solidFill>
                    <a:schemeClr val="bg1"/>
                  </a:solidFill>
                  <a:latin typeface="Arial" charset="0"/>
                  <a:ea typeface="Arial" charset="0"/>
                </a:rPr>
                <a:t>  웹 개발 및 빅데이터 </a:t>
              </a:r>
              <a:endParaRPr lang="ko-KR" altLang="en-US" sz="2800" dirty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  <p:sp>
          <p:nvSpPr>
            <p:cNvPr id="53" name="다이어그램 1"/>
            <p:cNvSpPr>
              <a:spLocks/>
            </p:cNvSpPr>
            <p:nvPr/>
          </p:nvSpPr>
          <p:spPr>
            <a:xfrm rot="5400000">
              <a:off x="7496175" y="259080"/>
              <a:ext cx="962025" cy="6144895"/>
            </a:xfrm>
            <a:prstGeom prst="round2SameRect">
              <a:avLst/>
            </a:prstGeom>
            <a:grpFill/>
            <a:ln w="6350" cap="flat" cmpd="sng">
              <a:solidFill>
                <a:schemeClr val="accent1">
                  <a:tint val="40000"/>
                  <a:alpha val="89803"/>
                </a:schemeClr>
              </a:solidFill>
              <a:prstDash val="solid"/>
            </a:ln>
          </p:spPr>
          <p:style>
            <a:lnRef idx="1">
              <a:schemeClr val="accent1">
                <a:tint val="40000"/>
              </a:schemeClr>
            </a:lnRef>
            <a:fillRef idx="1">
              <a:schemeClr val="accent1">
                <a:tint val="40000"/>
              </a:schemeClr>
            </a:fillRef>
            <a:effectRef idx="0">
              <a:scrgbClr r="0" g="0" b="0"/>
            </a:effectRef>
            <a:fontRef idx="minor"/>
          </p:style>
          <p:txBody>
            <a:bodyPr vert="horz" wrap="square" lIns="91440" tIns="45720" rIns="91440" bIns="45720" numCol="1" anchor="ctr" upright="1">
              <a:noAutofit/>
            </a:bodyPr>
            <a:lstStyle/>
            <a:p>
              <a:pPr eaLnBrk="0">
                <a:lnSpc>
                  <a:spcPct val="90000"/>
                </a:lnSpc>
                <a:spcAft>
                  <a:spcPts val="1300"/>
                </a:spcAft>
                <a:buClr>
                  <a:srgbClr val="000000"/>
                </a:buClr>
              </a:pPr>
              <a:r>
                <a:rPr lang="en-US" altLang="ko-KR" sz="2800" dirty="0">
                  <a:solidFill>
                    <a:schemeClr val="bg1"/>
                  </a:solidFill>
                  <a:latin typeface="Arial" charset="0"/>
                  <a:ea typeface="Arial" charset="0"/>
                </a:rPr>
                <a:t>  웹 개발 및 빅데이터</a:t>
              </a:r>
              <a:endParaRPr lang="ko-KR" altLang="en-US" sz="2800" dirty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  <p:sp>
          <p:nvSpPr>
            <p:cNvPr id="54" name="다이어그램 1"/>
            <p:cNvSpPr>
              <a:spLocks/>
            </p:cNvSpPr>
            <p:nvPr/>
          </p:nvSpPr>
          <p:spPr>
            <a:xfrm rot="5400000">
              <a:off x="7496175" y="1520825"/>
              <a:ext cx="962025" cy="6144895"/>
            </a:xfrm>
            <a:prstGeom prst="round2SameRect">
              <a:avLst/>
            </a:prstGeom>
            <a:grpFill/>
            <a:ln w="6350" cap="flat" cmpd="sng">
              <a:solidFill>
                <a:schemeClr val="accent1">
                  <a:tint val="40000"/>
                  <a:alpha val="89803"/>
                </a:schemeClr>
              </a:solidFill>
              <a:prstDash val="solid"/>
            </a:ln>
          </p:spPr>
          <p:style>
            <a:lnRef idx="1">
              <a:schemeClr val="accent1">
                <a:tint val="40000"/>
              </a:schemeClr>
            </a:lnRef>
            <a:fillRef idx="1">
              <a:schemeClr val="accent1">
                <a:tint val="40000"/>
              </a:schemeClr>
            </a:fillRef>
            <a:effectRef idx="0">
              <a:scrgbClr r="0" g="0" b="0"/>
            </a:effectRef>
            <a:fontRef idx="minor"/>
          </p:style>
          <p:txBody>
            <a:bodyPr vert="horz" wrap="square" lIns="91440" tIns="45720" rIns="91440" bIns="45720" numCol="1" anchor="ctr" upright="1">
              <a:noAutofit/>
            </a:bodyPr>
            <a:lstStyle/>
            <a:p>
              <a:pPr eaLnBrk="0">
                <a:lnSpc>
                  <a:spcPct val="90000"/>
                </a:lnSpc>
                <a:spcAft>
                  <a:spcPts val="1300"/>
                </a:spcAft>
                <a:buClr>
                  <a:srgbClr val="000000"/>
                </a:buClr>
              </a:pPr>
              <a:r>
                <a:rPr lang="en-US" altLang="ko-KR" sz="2800" dirty="0">
                  <a:solidFill>
                    <a:schemeClr val="bg1"/>
                  </a:solidFill>
                  <a:latin typeface="Arial" charset="0"/>
                  <a:ea typeface="Arial" charset="0"/>
                </a:rPr>
                <a:t>  웹 개발 및 안드로이드 개발</a:t>
              </a:r>
              <a:endParaRPr lang="ko-KR" altLang="en-US" sz="2800" dirty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  <p:sp>
          <p:nvSpPr>
            <p:cNvPr id="55" name="다이어그램 1"/>
            <p:cNvSpPr>
              <a:spLocks/>
            </p:cNvSpPr>
            <p:nvPr/>
          </p:nvSpPr>
          <p:spPr>
            <a:xfrm rot="5400000">
              <a:off x="7496175" y="2782570"/>
              <a:ext cx="962025" cy="6144895"/>
            </a:xfrm>
            <a:prstGeom prst="round2SameRect">
              <a:avLst/>
            </a:prstGeom>
            <a:grpFill/>
            <a:ln w="6350" cap="flat" cmpd="sng">
              <a:solidFill>
                <a:schemeClr val="accent1">
                  <a:tint val="40000"/>
                  <a:alpha val="89803"/>
                </a:schemeClr>
              </a:solidFill>
              <a:prstDash val="solid"/>
            </a:ln>
          </p:spPr>
          <p:style>
            <a:lnRef idx="1">
              <a:schemeClr val="accent1">
                <a:tint val="40000"/>
              </a:schemeClr>
            </a:lnRef>
            <a:fillRef idx="1">
              <a:schemeClr val="accent1">
                <a:tint val="40000"/>
              </a:schemeClr>
            </a:fillRef>
            <a:effectRef idx="0">
              <a:scrgbClr r="0" g="0" b="0"/>
            </a:effectRef>
            <a:fontRef idx="minor"/>
          </p:style>
          <p:txBody>
            <a:bodyPr vert="horz" wrap="square" lIns="91440" tIns="45720" rIns="91440" bIns="45720" numCol="1" anchor="ctr" upright="1">
              <a:noAutofit/>
            </a:bodyPr>
            <a:lstStyle/>
            <a:p>
              <a:pPr eaLnBrk="0">
                <a:lnSpc>
                  <a:spcPct val="90000"/>
                </a:lnSpc>
                <a:spcAft>
                  <a:spcPts val="1300"/>
                </a:spcAft>
                <a:buClr>
                  <a:srgbClr val="000000"/>
                </a:buClr>
              </a:pPr>
              <a:r>
                <a:rPr lang="en-US" altLang="ko-KR" sz="2800" dirty="0">
                  <a:solidFill>
                    <a:schemeClr val="bg1"/>
                  </a:solidFill>
                  <a:latin typeface="Arial" charset="0"/>
                  <a:ea typeface="Arial" charset="0"/>
                </a:rPr>
                <a:t>  안드로이드 개발 및 빅데이터</a:t>
              </a:r>
              <a:endParaRPr lang="ko-KR" altLang="en-US" sz="2800" dirty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  <p:sp>
          <p:nvSpPr>
            <p:cNvPr id="56" name="다이어그램 1"/>
            <p:cNvSpPr>
              <a:spLocks/>
            </p:cNvSpPr>
            <p:nvPr/>
          </p:nvSpPr>
          <p:spPr>
            <a:xfrm>
              <a:off x="1448435" y="1468755"/>
              <a:ext cx="3456940" cy="1202690"/>
            </a:xfrm>
            <a:prstGeom prst="roundRect">
              <a:avLst/>
            </a:prstGeom>
            <a:grpFill/>
            <a:ln w="0">
              <a:noFill/>
              <a:prstDash/>
            </a:ln>
          </p:spPr>
          <p:style>
            <a:lnRef idx="0">
              <a:schemeClr val="lt1"/>
            </a:lnRef>
            <a:fillRef idx="3">
              <a:schemeClr val="accent1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 upright="1">
              <a:noAutofit/>
            </a:bodyPr>
            <a:lstStyle/>
            <a:p>
              <a:pPr algn="ctr" eaLnBrk="0">
                <a:lnSpc>
                  <a:spcPct val="90000"/>
                </a:lnSpc>
                <a:spcAft>
                  <a:spcPts val="1300"/>
                </a:spcAft>
              </a:pPr>
              <a:r>
                <a:rPr lang="en-US" altLang="ko-KR" sz="3200" dirty="0">
                  <a:solidFill>
                    <a:schemeClr val="bg1"/>
                  </a:solidFill>
                  <a:latin typeface="Arial" charset="0"/>
                  <a:ea typeface="Arial" charset="0"/>
                </a:rPr>
                <a:t>김기태</a:t>
              </a:r>
              <a:endParaRPr lang="ko-KR" altLang="en-US" sz="3200" dirty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  <p:sp>
          <p:nvSpPr>
            <p:cNvPr id="57" name="다이어그램 1"/>
            <p:cNvSpPr>
              <a:spLocks/>
            </p:cNvSpPr>
            <p:nvPr/>
          </p:nvSpPr>
          <p:spPr>
            <a:xfrm>
              <a:off x="1448435" y="2730500"/>
              <a:ext cx="3456940" cy="1202690"/>
            </a:xfrm>
            <a:prstGeom prst="roundRect">
              <a:avLst/>
            </a:prstGeom>
            <a:grpFill/>
            <a:ln w="0">
              <a:noFill/>
              <a:prstDash/>
            </a:ln>
          </p:spPr>
          <p:style>
            <a:lnRef idx="0">
              <a:schemeClr val="lt1"/>
            </a:lnRef>
            <a:fillRef idx="3">
              <a:schemeClr val="accent1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 upright="1">
              <a:noAutofit/>
            </a:bodyPr>
            <a:lstStyle/>
            <a:p>
              <a:pPr algn="ctr" eaLnBrk="0">
                <a:lnSpc>
                  <a:spcPct val="90000"/>
                </a:lnSpc>
                <a:spcAft>
                  <a:spcPts val="1300"/>
                </a:spcAft>
              </a:pPr>
              <a:r>
                <a:rPr lang="en-US" altLang="ko-KR" sz="3200" dirty="0">
                  <a:solidFill>
                    <a:schemeClr val="bg1"/>
                  </a:solidFill>
                  <a:latin typeface="Arial" charset="0"/>
                  <a:ea typeface="Arial" charset="0"/>
                </a:rPr>
                <a:t>김희민</a:t>
              </a:r>
              <a:endParaRPr lang="ko-KR" altLang="en-US" sz="3200" dirty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  <p:sp>
          <p:nvSpPr>
            <p:cNvPr id="58" name="다이어그램 1"/>
            <p:cNvSpPr>
              <a:spLocks/>
            </p:cNvSpPr>
            <p:nvPr/>
          </p:nvSpPr>
          <p:spPr>
            <a:xfrm>
              <a:off x="1448435" y="3992245"/>
              <a:ext cx="3456940" cy="1202690"/>
            </a:xfrm>
            <a:prstGeom prst="roundRect">
              <a:avLst/>
            </a:prstGeom>
            <a:grpFill/>
            <a:ln w="0">
              <a:noFill/>
              <a:prstDash/>
            </a:ln>
          </p:spPr>
          <p:style>
            <a:lnRef idx="0">
              <a:schemeClr val="lt1"/>
            </a:lnRef>
            <a:fillRef idx="3">
              <a:schemeClr val="accent1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 upright="1">
              <a:noAutofit/>
            </a:bodyPr>
            <a:lstStyle/>
            <a:p>
              <a:pPr algn="ctr" eaLnBrk="0">
                <a:lnSpc>
                  <a:spcPct val="90000"/>
                </a:lnSpc>
                <a:spcAft>
                  <a:spcPts val="1300"/>
                </a:spcAft>
              </a:pPr>
              <a:r>
                <a:rPr lang="en-US" altLang="ko-KR" sz="3200" dirty="0">
                  <a:solidFill>
                    <a:schemeClr val="bg1"/>
                  </a:solidFill>
                  <a:latin typeface="Arial" charset="0"/>
                  <a:ea typeface="Arial" charset="0"/>
                </a:rPr>
                <a:t>배민규</a:t>
              </a:r>
              <a:endParaRPr lang="ko-KR" altLang="en-US" sz="3200" dirty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  <p:sp>
          <p:nvSpPr>
            <p:cNvPr id="59" name="다이어그램 1"/>
            <p:cNvSpPr>
              <a:spLocks/>
            </p:cNvSpPr>
            <p:nvPr/>
          </p:nvSpPr>
          <p:spPr>
            <a:xfrm>
              <a:off x="1448435" y="5253990"/>
              <a:ext cx="3456940" cy="1202690"/>
            </a:xfrm>
            <a:prstGeom prst="roundRect">
              <a:avLst/>
            </a:prstGeom>
            <a:grpFill/>
            <a:ln w="0">
              <a:noFill/>
              <a:prstDash/>
            </a:ln>
          </p:spPr>
          <p:style>
            <a:lnRef idx="0">
              <a:schemeClr val="lt1"/>
            </a:lnRef>
            <a:fillRef idx="3">
              <a:schemeClr val="accent1"/>
            </a:fillRef>
            <a:effectRef idx="2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 upright="1">
              <a:noAutofit/>
            </a:bodyPr>
            <a:lstStyle/>
            <a:p>
              <a:pPr algn="ctr" eaLnBrk="0">
                <a:lnSpc>
                  <a:spcPct val="90000"/>
                </a:lnSpc>
                <a:spcAft>
                  <a:spcPts val="1300"/>
                </a:spcAft>
              </a:pPr>
              <a:r>
                <a:rPr lang="en-US" altLang="ko-KR" sz="3200" dirty="0">
                  <a:solidFill>
                    <a:schemeClr val="bg1"/>
                  </a:solidFill>
                  <a:latin typeface="Arial" charset="0"/>
                  <a:ea typeface="Arial" charset="0"/>
                </a:rPr>
                <a:t>정지영</a:t>
              </a:r>
              <a:endParaRPr lang="ko-KR" altLang="en-US" sz="3200" dirty="0">
                <a:solidFill>
                  <a:schemeClr val="bg1"/>
                </a:solidFill>
                <a:latin typeface="Arial" charset="0"/>
                <a:ea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2057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 algn="ctr">
              <a:buNone/>
            </a:pPr>
            <a:endParaRPr lang="en-US" altLang="ko-KR"/>
          </a:p>
          <a:p>
            <a:pPr marL="0" indent="0" algn="ctr">
              <a:buNone/>
            </a:pPr>
            <a:r>
              <a:rPr lang="en-US" altLang="ko-KR" sz="6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Q&amp;A</a:t>
            </a:r>
            <a:endParaRPr lang="ko-KR" altLang="en-US" sz="6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6099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altLang="ko-KR" sz="5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0" indent="0" algn="ctr">
              <a:buNone/>
            </a:pPr>
            <a:r>
              <a:rPr lang="ko-KR" altLang="en-US" sz="6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530887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>
              <a:spcBef>
                <a:spcPts val="0"/>
              </a:spcBef>
            </a:pPr>
            <a:r>
              <a:rPr lang="ko-KR" altLang="en-US" dirty="0">
                <a:latin typeface="배달의민족 한나는 열한살" panose="020B0600000101010101" pitchFamily="50" charset="-127"/>
                <a:ea typeface="배달의민족 한나는 열한살" panose="020B0600000101010101"/>
              </a:rPr>
              <a:t>프로젝트 정의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4415" y="1609115"/>
            <a:ext cx="3615170" cy="215008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452656" y="4115586"/>
            <a:ext cx="623868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기기를 통해 얻어온 </a:t>
            </a:r>
            <a:r>
              <a:rPr lang="ko-KR" altLang="en-US" sz="2400" dirty="0">
                <a:solidFill>
                  <a:srgbClr val="00B05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 데이터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와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카테고리별 </a:t>
            </a:r>
            <a:r>
              <a:rPr lang="ko-KR" altLang="en-US" sz="2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 만족도를 기반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으로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각 사용자의 성향을 파악하여 그에 알맞은 정보를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추천</a:t>
            </a:r>
            <a:r>
              <a:rPr lang="en-US" altLang="ko-KR" sz="2400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400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제공하는 어플리케이션 및 웹 서비스 </a:t>
            </a:r>
            <a:endParaRPr lang="ko-KR" altLang="en-US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0321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ts val="0"/>
              </a:spcBef>
            </a:pPr>
            <a:r>
              <a:rPr lang="en-US" altLang="ko-KR" sz="4400" cap="none" dirty="0">
                <a:latin typeface="배달의민족 한나는 열한살" panose="020B0600000101010101" pitchFamily="50" charset="-127"/>
                <a:ea typeface="배달의민족 한나는 열한살" panose="020B0600000101010101"/>
              </a:rPr>
              <a:t>개발하게 된 계기</a:t>
            </a:r>
            <a:endParaRPr lang="ko-KR" altLang="en-US" sz="4400" cap="none" dirty="0">
              <a:latin typeface="배달의민족 한나는 열한살" panose="020B0600000101010101" pitchFamily="50" charset="-127"/>
              <a:ea typeface="배달의민족 한나는 열한살" panose="020B0600000101010101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3200" y="5233737"/>
            <a:ext cx="894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방대한 정보 사이에서 자신에게 딱 맞는 정보를 찾아내는 일은 쉽지 않다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1397912" y="1515177"/>
            <a:ext cx="6355487" cy="2762183"/>
            <a:chOff x="859432" y="1576137"/>
            <a:chExt cx="7550642" cy="3281614"/>
          </a:xfrm>
        </p:grpSpPr>
        <p:pic>
          <p:nvPicPr>
            <p:cNvPr id="3" name="그림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9432" y="1576137"/>
              <a:ext cx="3592252" cy="3281613"/>
            </a:xfrm>
            <a:prstGeom prst="rect">
              <a:avLst/>
            </a:prstGeom>
          </p:spPr>
        </p:pic>
        <p:pic>
          <p:nvPicPr>
            <p:cNvPr id="5" name="그림 9"/>
            <p:cNvPicPr>
              <a:picLocks noChangeAspect="1"/>
            </p:cNvPicPr>
            <p:nvPr/>
          </p:nvPicPr>
          <p:blipFill rotWithShape="1">
            <a:blip r:embed="rId4"/>
            <a:srcRect t="7149"/>
            <a:stretch/>
          </p:blipFill>
          <p:spPr>
            <a:xfrm>
              <a:off x="4451684" y="1576137"/>
              <a:ext cx="3958390" cy="328161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기능소개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4584" y="1252728"/>
            <a:ext cx="2685222" cy="477676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0816" y="5157287"/>
            <a:ext cx="412757" cy="4127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54347" y="3370262"/>
            <a:ext cx="1366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잠금화면</a:t>
            </a:r>
            <a:endParaRPr lang="ko-KR" altLang="en-US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2951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07407E-6 L -0.11007 -0.0016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8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기능소개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586" y="1383576"/>
            <a:ext cx="2273107" cy="4043648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633846" y="5548105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조사 대상 위치 확인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2382" y="1383576"/>
            <a:ext cx="2273107" cy="4043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481519" y="5548105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사용자의 목적 확인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49178" y="1383574"/>
            <a:ext cx="2273107" cy="40436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062565" y="5548105"/>
            <a:ext cx="646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평점</a:t>
            </a:r>
          </a:p>
        </p:txBody>
      </p:sp>
    </p:spTree>
    <p:extLst>
      <p:ext uri="{BB962C8B-B14F-4D97-AF65-F5344CB8AC3E}">
        <p14:creationId xmlns:p14="http://schemas.microsoft.com/office/powerpoint/2010/main" val="303110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기능소개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73401" y="5563284"/>
            <a:ext cx="1524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장소 추천</a:t>
            </a:r>
            <a:endParaRPr lang="ko-KR" altLang="en-US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121" y="1252728"/>
            <a:ext cx="2305335" cy="4094040"/>
          </a:xfrm>
          <a:prstGeom prst="rect">
            <a:avLst/>
          </a:prstGeom>
        </p:spPr>
      </p:pic>
      <p:pic>
        <p:nvPicPr>
          <p:cNvPr id="8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242" y="1252728"/>
            <a:ext cx="2307161" cy="409404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905825" y="5563198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분포도</a:t>
            </a:r>
            <a:endParaRPr lang="ko-KR" altLang="en-US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5452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 </a:t>
            </a:r>
            <a:r>
              <a:rPr lang="ko-KR" altLang="en-US" sz="4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구조</a:t>
            </a:r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15123" y="890306"/>
            <a:ext cx="6298181" cy="4351338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</p:pic>
      <p:pic>
        <p:nvPicPr>
          <p:cNvPr id="13" name="그림 4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299208">
            <a:off x="3560547" y="4267788"/>
            <a:ext cx="1121491" cy="53147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7483" y="4840706"/>
            <a:ext cx="1219200" cy="1219200"/>
          </a:xfrm>
          <a:prstGeom prst="rect">
            <a:avLst/>
          </a:prstGeom>
        </p:spPr>
      </p:pic>
      <p:sp>
        <p:nvSpPr>
          <p:cNvPr id="23" name="텍스트 상자 22"/>
          <p:cNvSpPr txBox="1"/>
          <p:nvPr/>
        </p:nvSpPr>
        <p:spPr>
          <a:xfrm>
            <a:off x="2987483" y="4725290"/>
            <a:ext cx="10199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900" b="1" dirty="0">
                <a:latin typeface="+mj-ea"/>
                <a:ea typeface="+mj-ea"/>
              </a:rPr>
              <a:t>광고업체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빅데이터 추천 방식</a:t>
            </a:r>
          </a:p>
        </p:txBody>
      </p:sp>
      <p:sp>
        <p:nvSpPr>
          <p:cNvPr id="6" name="텍스트 개체 틀 3"/>
          <p:cNvSpPr txBox="1">
            <a:spLocks/>
          </p:cNvSpPr>
          <p:nvPr/>
        </p:nvSpPr>
        <p:spPr>
          <a:xfrm>
            <a:off x="461386" y="0"/>
            <a:ext cx="8534400" cy="1506855"/>
          </a:xfrm>
          <a:prstGeom prst="rect">
            <a:avLst/>
          </a:prstGeom>
          <a:effectLst/>
        </p:spPr>
        <p:txBody>
          <a:bodyPr vert="horz" wrap="square" lIns="91440" tIns="45720" rIns="91440" bIns="45720" rtlCol="0" anchor="ctr">
            <a:norm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>
              <a:lnSpc>
                <a:spcPct val="90000"/>
              </a:lnSpc>
              <a:spcBef>
                <a:spcPts val="0"/>
              </a:spcBef>
            </a:pPr>
            <a:endParaRPr lang="en-US" altLang="ko-KR" sz="4400" cap="none">
              <a:latin typeface="맑은 고딕" charset="0"/>
              <a:ea typeface="맑은 고딕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130" y="1362456"/>
            <a:ext cx="4053738" cy="2374077"/>
          </a:xfrm>
          <a:prstGeom prst="rect">
            <a:avLst/>
          </a:prstGeom>
        </p:spPr>
      </p:pic>
      <p:sp>
        <p:nvSpPr>
          <p:cNvPr id="5" name="직사각형 7"/>
          <p:cNvSpPr/>
          <p:nvPr/>
        </p:nvSpPr>
        <p:spPr>
          <a:xfrm>
            <a:off x="461386" y="4573281"/>
            <a:ext cx="8162924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여러 사용자들로부터 받은 </a:t>
            </a:r>
            <a:r>
              <a:rPr lang="ko-KR" altLang="en-US" sz="2400" dirty="0">
                <a:solidFill>
                  <a:srgbClr val="00B05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데이터들을 </a:t>
            </a:r>
            <a:endParaRPr lang="en-US" altLang="ko-KR" sz="2500" dirty="0">
              <a:solidFill>
                <a:srgbClr val="00B05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rgbClr val="00B05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이용하여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통계적으로 </a:t>
            </a:r>
            <a:r>
              <a:rPr lang="ko-KR" altLang="en-US" sz="2400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특정 고객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에게 </a:t>
            </a:r>
            <a:endParaRPr lang="en-US" altLang="ko-KR" sz="25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필요한 정보만을 추출</a:t>
            </a:r>
            <a:endParaRPr lang="en-US" altLang="ko-KR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직사각형 8"/>
          <p:cNvSpPr/>
          <p:nvPr/>
        </p:nvSpPr>
        <p:spPr>
          <a:xfrm>
            <a:off x="2434614" y="3939900"/>
            <a:ext cx="42747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협업 필터링</a:t>
            </a:r>
            <a:endParaRPr lang="en-US" altLang="ko-KR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5469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3000" b="1" dirty="0">
                <a:solidFill>
                  <a:srgbClr val="FF0000"/>
                </a:solidFill>
              </a:rPr>
              <a:t>User-based</a:t>
            </a:r>
            <a:r>
              <a:rPr lang="en-US" altLang="ko-KR" sz="3000" b="1"/>
              <a:t> </a:t>
            </a:r>
            <a:r>
              <a:rPr lang="en-US" altLang="ko-KR" sz="3000" b="1" dirty="0"/>
              <a:t>Algorithm</a:t>
            </a:r>
            <a:endParaRPr lang="ko-KR" altLang="en-US" sz="3000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63" y="1472247"/>
            <a:ext cx="8621814" cy="448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554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New_Education02">
  <a:themeElements>
    <a:clrScheme name="Education02">
      <a:dk1>
        <a:srgbClr val="000000"/>
      </a:dk1>
      <a:lt1>
        <a:srgbClr val="FFFFFF"/>
      </a:lt1>
      <a:dk2>
        <a:srgbClr val="006699"/>
      </a:dk2>
      <a:lt2>
        <a:srgbClr val="ECF0ED"/>
      </a:lt2>
      <a:accent1>
        <a:srgbClr val="DF3939"/>
      </a:accent1>
      <a:accent2>
        <a:srgbClr val="F0A73C"/>
      </a:accent2>
      <a:accent3>
        <a:srgbClr val="21A6C5"/>
      </a:accent3>
      <a:accent4>
        <a:srgbClr val="BEC936"/>
      </a:accent4>
      <a:accent5>
        <a:srgbClr val="ECB0B0"/>
      </a:accent5>
      <a:accent6>
        <a:srgbClr val="C1C1C1"/>
      </a:accent6>
      <a:hlink>
        <a:srgbClr val="0099CC"/>
      </a:hlink>
      <a:folHlink>
        <a:srgbClr val="D361AA"/>
      </a:folHlink>
    </a:clrScheme>
    <a:fontScheme name="Education02">
      <a:maj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ndara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ducation02">
      <a:fillStyleLst>
        <a:solidFill>
          <a:schemeClr val="phClr"/>
        </a:solidFill>
        <a:solidFill>
          <a:schemeClr val="phClr">
            <a:tint val="60000"/>
            <a:satMod val="150000"/>
          </a:schemeClr>
        </a:solidFill>
        <a:gradFill rotWithShape="1">
          <a:gsLst>
            <a:gs pos="0">
              <a:schemeClr val="phClr">
                <a:shade val="100000"/>
                <a:satMod val="100000"/>
              </a:schemeClr>
            </a:gs>
            <a:gs pos="100000">
              <a:schemeClr val="phClr">
                <a:shade val="70000"/>
                <a:satMod val="12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innerShdw blurRad="127000" dist="25400" dir="13500000">
              <a:srgbClr val="000000">
                <a:alpha val="80000"/>
              </a:srgbClr>
            </a:innerShdw>
          </a:effectLst>
        </a:effectStyle>
        <a:effectStyle>
          <a:effectLst>
            <a:innerShdw blurRad="254000" dist="25400" dir="13500000">
              <a:srgbClr val="000000">
                <a:alpha val="80000"/>
              </a:srgbClr>
            </a:innerShdw>
          </a:effectLst>
        </a:effectStyle>
        <a:effectStyle>
          <a:effectLst>
            <a:outerShdw blurRad="50800" dist="508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soft" dir="b">
              <a:rot lat="0" lon="0" rev="9000000"/>
            </a:lightRig>
          </a:scene3d>
          <a:sp3d contourW="35560" prstMaterial="matte">
            <a:bevelT w="4445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20000"/>
              </a:schemeClr>
            </a:gs>
            <a:gs pos="100000">
              <a:schemeClr val="phClr">
                <a:tint val="70000"/>
                <a:shade val="100000"/>
                <a:satMod val="3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8000"/>
                <a:satMod val="200000"/>
              </a:schemeClr>
            </a:gs>
            <a:gs pos="100000">
              <a:schemeClr val="phClr">
                <a:shade val="86000"/>
                <a:satMod val="140000"/>
                <a:lumMod val="90000"/>
              </a:schemeClr>
            </a:gs>
          </a:gsLst>
          <a:lin ang="3300000" scaled="1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</TotalTime>
  <Pages>12</Pages>
  <Words>916</Words>
  <Characters>0</Characters>
  <Application>Microsoft Office PowerPoint</Application>
  <DocSecurity>0</DocSecurity>
  <PresentationFormat>화면 슬라이드 쇼(4:3)</PresentationFormat>
  <Lines>0</Lines>
  <Paragraphs>140</Paragraphs>
  <Slides>15</Slides>
  <Notes>13</Notes>
  <HiddenSlides>2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15</vt:i4>
      </vt:variant>
    </vt:vector>
  </HeadingPairs>
  <TitlesOfParts>
    <vt:vector size="30" baseType="lpstr">
      <vt:lpstr>HY그래픽M</vt:lpstr>
      <vt:lpstr>맑은 고딕</vt:lpstr>
      <vt:lpstr>배달의민족 도현</vt:lpstr>
      <vt:lpstr>배달의민족 주아</vt:lpstr>
      <vt:lpstr>배달의민족 한나는 열한살</vt:lpstr>
      <vt:lpstr>Arial</vt:lpstr>
      <vt:lpstr>Calibri</vt:lpstr>
      <vt:lpstr>Calibri Light</vt:lpstr>
      <vt:lpstr>Candara</vt:lpstr>
      <vt:lpstr>Corbel</vt:lpstr>
      <vt:lpstr>Wingdings 2</vt:lpstr>
      <vt:lpstr>Wingdings 3</vt:lpstr>
      <vt:lpstr>Office 테마</vt:lpstr>
      <vt:lpstr>HDOfficeLightV0</vt:lpstr>
      <vt:lpstr>New_Education02</vt:lpstr>
      <vt:lpstr>위치기반 빅데이터를 이용한  생활패턴 분석 및 추천 서비스</vt:lpstr>
      <vt:lpstr>프로젝트 정의</vt:lpstr>
      <vt:lpstr>개발하게 된 계기</vt:lpstr>
      <vt:lpstr>기능소개</vt:lpstr>
      <vt:lpstr>기능소개</vt:lpstr>
      <vt:lpstr>기능소개</vt:lpstr>
      <vt:lpstr>프로젝트 구조</vt:lpstr>
      <vt:lpstr>빅데이터 추천 방식</vt:lpstr>
      <vt:lpstr>User-based Algorithm</vt:lpstr>
      <vt:lpstr>Item-based Algorithm</vt:lpstr>
      <vt:lpstr>기대효과</vt:lpstr>
      <vt:lpstr>팀 조직도 </vt:lpstr>
      <vt:lpstr>역할 분담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어디가YOU프로젝트 개요</dc:title>
  <dc:creator>김희민</dc:creator>
  <cp:lastModifiedBy>배민규</cp:lastModifiedBy>
  <cp:revision>51</cp:revision>
  <dcterms:modified xsi:type="dcterms:W3CDTF">2017-03-23T10:28:56Z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LastKnownPath">
    <vt:lpwstr>https://d.docs.live.net/23f06e86b93a340b/캡스톤디자인/proposal_ppt_maldives_v1.pptx</vt:lpwstr>
  </property>
</Properties>
</file>

<file path=docProps/thumbnail.jpeg>
</file>